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64" r:id="rId2"/>
    <p:sldId id="1205" r:id="rId3"/>
    <p:sldId id="266" r:id="rId4"/>
    <p:sldId id="1231" r:id="rId5"/>
    <p:sldId id="1232" r:id="rId6"/>
    <p:sldId id="1233" r:id="rId7"/>
    <p:sldId id="1235" r:id="rId8"/>
    <p:sldId id="1234" r:id="rId9"/>
    <p:sldId id="267" r:id="rId10"/>
    <p:sldId id="1208" r:id="rId11"/>
    <p:sldId id="262" r:id="rId12"/>
    <p:sldId id="263" r:id="rId13"/>
    <p:sldId id="1213" r:id="rId14"/>
    <p:sldId id="265" r:id="rId15"/>
    <p:sldId id="282" r:id="rId16"/>
    <p:sldId id="1209" r:id="rId17"/>
    <p:sldId id="268" r:id="rId18"/>
    <p:sldId id="1212" r:id="rId19"/>
    <p:sldId id="1217" r:id="rId20"/>
    <p:sldId id="1218" r:id="rId21"/>
    <p:sldId id="1219" r:id="rId22"/>
    <p:sldId id="1220" r:id="rId23"/>
    <p:sldId id="1221" r:id="rId24"/>
    <p:sldId id="1206" r:id="rId25"/>
    <p:sldId id="277" r:id="rId26"/>
    <p:sldId id="1224" r:id="rId27"/>
    <p:sldId id="1225" r:id="rId28"/>
    <p:sldId id="1207" r:id="rId29"/>
    <p:sldId id="1210" r:id="rId30"/>
    <p:sldId id="283" r:id="rId3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867" userDrawn="1">
          <p15:clr>
            <a:srgbClr val="A4A3A4"/>
          </p15:clr>
        </p15:guide>
        <p15:guide id="5" orient="horz" pos="4178" userDrawn="1">
          <p15:clr>
            <a:srgbClr val="A4A3A4"/>
          </p15:clr>
        </p15:guide>
        <p15:guide id="6" pos="3840" userDrawn="1">
          <p15:clr>
            <a:srgbClr val="A4A3A4"/>
          </p15:clr>
        </p15:guide>
        <p15:guide id="7" pos="2094" userDrawn="1">
          <p15:clr>
            <a:srgbClr val="A4A3A4"/>
          </p15:clr>
        </p15:guide>
        <p15:guide id="8" pos="5586" userDrawn="1">
          <p15:clr>
            <a:srgbClr val="A4A3A4"/>
          </p15:clr>
        </p15:guide>
        <p15:guide id="9" orient="horz" pos="2931" userDrawn="1">
          <p15:clr>
            <a:srgbClr val="A4A3A4"/>
          </p15:clr>
        </p15:guide>
        <p15:guide id="10" pos="694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driya Dzhulianna" initials="KD" lastIdx="26" clrIdx="0">
    <p:extLst>
      <p:ext uri="{19B8F6BF-5375-455C-9EA6-DF929625EA0E}">
        <p15:presenceInfo xmlns:p15="http://schemas.microsoft.com/office/powerpoint/2012/main" userId="S-1-5-21-6776287-713701337-1555438652-1040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5DEC"/>
    <a:srgbClr val="6F26E2"/>
    <a:srgbClr val="1EA360"/>
    <a:srgbClr val="FD645A"/>
    <a:srgbClr val="040A19"/>
    <a:srgbClr val="242425"/>
    <a:srgbClr val="1F20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6" autoAdjust="0"/>
    <p:restoredTop sz="80298" autoAdjust="0"/>
  </p:normalViewPr>
  <p:slideViewPr>
    <p:cSldViewPr snapToGrid="0">
      <p:cViewPr varScale="1">
        <p:scale>
          <a:sx n="65" d="100"/>
          <a:sy n="65" d="100"/>
        </p:scale>
        <p:origin x="1098" y="72"/>
      </p:cViewPr>
      <p:guideLst>
        <p:guide orient="horz" pos="867"/>
        <p:guide orient="horz" pos="4178"/>
        <p:guide pos="3840"/>
        <p:guide pos="2094"/>
        <p:guide pos="5586"/>
        <p:guide orient="horz" pos="2931"/>
        <p:guide pos="6947"/>
      </p:guideLst>
    </p:cSldViewPr>
  </p:slideViewPr>
  <p:outlineViewPr>
    <p:cViewPr>
      <p:scale>
        <a:sx n="33" d="100"/>
        <a:sy n="33" d="100"/>
      </p:scale>
      <p:origin x="0" y="0"/>
    </p:cViewPr>
  </p:outlineViewPr>
  <p:notesTextViewPr>
    <p:cViewPr>
      <p:scale>
        <a:sx n="85" d="100"/>
        <a:sy n="85" d="100"/>
      </p:scale>
      <p:origin x="0" y="-1764"/>
    </p:cViewPr>
  </p:notesTextViewPr>
  <p:notesViewPr>
    <p:cSldViewPr snapToGrid="0" showGuides="1">
      <p:cViewPr varScale="1">
        <p:scale>
          <a:sx n="94" d="100"/>
          <a:sy n="94" d="100"/>
        </p:scale>
        <p:origin x="2400"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6293A0AD-9992-0046-A721-F33A442B5FD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03CB51F2-2F7B-1A45-8DD7-4610F843A3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4E38C-FC57-6F42-8538-2355F1313E5E}" type="datetimeFigureOut">
              <a:rPr lang="ru-RU" smtClean="0"/>
              <a:t>17.11.2021</a:t>
            </a:fld>
            <a:endParaRPr lang="ru-RU"/>
          </a:p>
        </p:txBody>
      </p:sp>
      <p:sp>
        <p:nvSpPr>
          <p:cNvPr id="4" name="Нижний колонтитул 3">
            <a:extLst>
              <a:ext uri="{FF2B5EF4-FFF2-40B4-BE49-F238E27FC236}">
                <a16:creationId xmlns:a16="http://schemas.microsoft.com/office/drawing/2014/main" id="{190F9CF7-8F9B-C646-BEFE-9159EB50CD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1898EFFB-8EC6-4D4B-9BE9-A47D8ED5DC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C1D5AD-1618-4245-88DB-389028BA512A}" type="slidenum">
              <a:rPr lang="ru-RU" smtClean="0"/>
              <a:t>‹#›</a:t>
            </a:fld>
            <a:endParaRPr lang="ru-RU"/>
          </a:p>
        </p:txBody>
      </p:sp>
    </p:spTree>
    <p:extLst>
      <p:ext uri="{BB962C8B-B14F-4D97-AF65-F5344CB8AC3E}">
        <p14:creationId xmlns:p14="http://schemas.microsoft.com/office/powerpoint/2010/main" val="3361496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roc" panose="020B0502020203020203" pitchFamily="34" charset="0"/>
              </a:defRPr>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roc" panose="020B0502020203020203" pitchFamily="34" charset="0"/>
              </a:defRPr>
            </a:lvl1pPr>
          </a:lstStyle>
          <a:p>
            <a:fld id="{4F52665A-1A5B-4097-9E46-8A6EE958CE8C}" type="datetimeFigureOut">
              <a:rPr lang="ru-RU" smtClean="0"/>
              <a:pPr/>
              <a:t>17.11.2021</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roc" panose="020B0502020203020203" pitchFamily="34" charset="0"/>
              </a:defRPr>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roc" panose="020B0502020203020203" pitchFamily="34" charset="0"/>
              </a:defRPr>
            </a:lvl1pPr>
          </a:lstStyle>
          <a:p>
            <a:fld id="{D3194510-4DFF-4EE5-8960-AACFA22B1AD6}" type="slidenum">
              <a:rPr lang="ru-RU" smtClean="0"/>
              <a:pPr/>
              <a:t>‹#›</a:t>
            </a:fld>
            <a:endParaRPr lang="ru-RU" dirty="0"/>
          </a:p>
        </p:txBody>
      </p:sp>
    </p:spTree>
    <p:extLst>
      <p:ext uri="{BB962C8B-B14F-4D97-AF65-F5344CB8AC3E}">
        <p14:creationId xmlns:p14="http://schemas.microsoft.com/office/powerpoint/2010/main" val="726692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roc" panose="020B0502020203020203"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proglib.io/p/python-web-development/"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proglib.io/p/django-sources/"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a:t>Титульник</a:t>
            </a:r>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1</a:t>
            </a:fld>
            <a:endParaRPr lang="ru-RU"/>
          </a:p>
        </p:txBody>
      </p:sp>
    </p:spTree>
    <p:extLst>
      <p:ext uri="{BB962C8B-B14F-4D97-AF65-F5344CB8AC3E}">
        <p14:creationId xmlns:p14="http://schemas.microsoft.com/office/powerpoint/2010/main" val="1986165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br>
              <a:rPr lang="ru-RU" dirty="0"/>
            </a:br>
            <a:br>
              <a:rPr lang="ru-RU" dirty="0"/>
            </a:br>
            <a:r>
              <a:rPr lang="ru-RU" dirty="0">
                <a:solidFill>
                  <a:srgbClr val="333333"/>
                </a:solidFill>
              </a:rPr>
              <a:t>«Важно не путать дата-</a:t>
            </a:r>
            <a:r>
              <a:rPr lang="ru-RU" dirty="0" err="1">
                <a:solidFill>
                  <a:srgbClr val="333333"/>
                </a:solidFill>
              </a:rPr>
              <a:t>саентиста</a:t>
            </a:r>
            <a:r>
              <a:rPr lang="ru-RU" dirty="0">
                <a:solidFill>
                  <a:srgbClr val="333333"/>
                </a:solidFill>
              </a:rPr>
              <a:t> и дата-аналитика. Первый — это программист, знающий определенный набор языков и алгоритмов. Он решает поставленную техническую задачу. А дата-аналитик ставит эту задачу и переводит результат на язык бизнеса. Для этого нужно развивать гибкие навыки: работа с требованиями, визуализация данных, переговоры. То есть понимать самому и уметь объяснить, что дает бизнесу ваша аналитика. </a:t>
            </a:r>
            <a:endParaRPr dirty="0"/>
          </a:p>
          <a:p>
            <a:pPr marL="0" lvl="0" indent="0" algn="l" rtl="0">
              <a:spcBef>
                <a:spcPts val="0"/>
              </a:spcBef>
              <a:spcAft>
                <a:spcPts val="0"/>
              </a:spcAft>
              <a:buNone/>
            </a:pPr>
            <a:endParaRPr dirty="0"/>
          </a:p>
        </p:txBody>
      </p:sp>
      <p:sp>
        <p:nvSpPr>
          <p:cNvPr id="149" name="Google Shape;14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ru-RU">
                <a:latin typeface="Arial"/>
                <a:ea typeface="Arial"/>
                <a:cs typeface="Arial"/>
                <a:sym typeface="Arial"/>
              </a:rPr>
              <a:t>11</a:t>
            </a:fld>
            <a:endParaRPr>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ru-RU">
                <a:latin typeface="Arial"/>
                <a:ea typeface="Arial"/>
                <a:cs typeface="Arial"/>
                <a:sym typeface="Arial"/>
              </a:rPr>
              <a:t>12</a:t>
            </a:fld>
            <a:endParaRPr>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D57EC26E-FE6A-4D21-B312-C3C13AE28280}"/>
              </a:ext>
            </a:extLst>
          </p:cNvPr>
          <p:cNvSpPr>
            <a:spLocks noGrp="1"/>
          </p:cNvSpPr>
          <p:nvPr>
            <p:ph type="body" idx="1"/>
          </p:nvPr>
        </p:nvSpPr>
        <p:spPr/>
        <p:txBody>
          <a:bodyPr/>
          <a:lstStyle/>
          <a:p>
            <a:pPr algn="l">
              <a:buFont typeface="Arial" panose="020B0604020202020204" pitchFamily="34" charset="0"/>
              <a:buChar char="•"/>
            </a:pPr>
            <a:r>
              <a:rPr lang="ru-RU" b="1" i="0" dirty="0">
                <a:solidFill>
                  <a:srgbClr val="333333"/>
                </a:solidFill>
                <a:effectLst/>
                <a:latin typeface="var(--suisse-intl)"/>
              </a:rPr>
              <a:t>Получить выгрузку данных для определенных целей</a:t>
            </a:r>
            <a:br>
              <a:rPr lang="ru-RU" b="0" i="0" dirty="0">
                <a:solidFill>
                  <a:srgbClr val="333333"/>
                </a:solidFill>
                <a:effectLst/>
                <a:latin typeface="William Text Pro"/>
              </a:rPr>
            </a:br>
            <a:r>
              <a:rPr lang="ru-RU" b="0" i="0" dirty="0">
                <a:solidFill>
                  <a:srgbClr val="333333"/>
                </a:solidFill>
                <a:effectLst/>
                <a:latin typeface="William Text Pro"/>
              </a:rPr>
              <a:t>Бухгалтерии нужен список сотрудников, у которых в семье пятеро детей, — специалист делает выгрузку из базы данных.</a:t>
            </a:r>
            <a:br>
              <a:rPr lang="ru-RU" b="0" i="0" dirty="0">
                <a:solidFill>
                  <a:srgbClr val="333333"/>
                </a:solidFill>
                <a:effectLst/>
                <a:latin typeface="William Text Pro"/>
              </a:rPr>
            </a:br>
            <a:r>
              <a:rPr lang="ru-RU" b="1" i="0" dirty="0">
                <a:solidFill>
                  <a:srgbClr val="333333"/>
                </a:solidFill>
                <a:effectLst/>
                <a:latin typeface="var(--suisse-intl)"/>
              </a:rPr>
              <a:t>Провести А/B-тестирование</a:t>
            </a:r>
            <a:br>
              <a:rPr lang="ru-RU" b="0" i="0" dirty="0">
                <a:solidFill>
                  <a:srgbClr val="333333"/>
                </a:solidFill>
                <a:effectLst/>
                <a:latin typeface="William Text Pro"/>
              </a:rPr>
            </a:br>
            <a:r>
              <a:rPr lang="ru-RU" b="0" i="0" dirty="0">
                <a:solidFill>
                  <a:srgbClr val="333333"/>
                </a:solidFill>
                <a:effectLst/>
                <a:latin typeface="William Text Pro"/>
              </a:rPr>
              <a:t>Нужно выяснить, как пользователи реагируют на то, какого цвета кнопка, зеленого или красного. Аналитик тестирует два прототипа. Часть пользователей видят прототип с зеленой кнопкой, другие — с красной. Он смотрит, как реагировали пользователи, проверяет, было ли различие статистически значимо. В итоге — рекомендует решение, которое проверил в ходе теста: внедрить зеленую или красную кнопку.</a:t>
            </a:r>
          </a:p>
          <a:p>
            <a:pPr algn="l">
              <a:buFont typeface="Arial" panose="020B0604020202020204" pitchFamily="34" charset="0"/>
              <a:buChar char="•"/>
            </a:pPr>
            <a:r>
              <a:rPr lang="ru-RU" b="1" i="0" dirty="0">
                <a:solidFill>
                  <a:srgbClr val="333333"/>
                </a:solidFill>
                <a:effectLst/>
                <a:latin typeface="var(--suisse-intl)"/>
              </a:rPr>
              <a:t>Провести исследования</a:t>
            </a:r>
            <a:br>
              <a:rPr lang="ru-RU" b="0" i="0" dirty="0">
                <a:solidFill>
                  <a:srgbClr val="333333"/>
                </a:solidFill>
                <a:effectLst/>
                <a:latin typeface="William Text Pro"/>
              </a:rPr>
            </a:br>
            <a:r>
              <a:rPr lang="ru-RU" b="0" i="0" dirty="0">
                <a:solidFill>
                  <a:srgbClr val="333333"/>
                </a:solidFill>
                <a:effectLst/>
                <a:latin typeface="William Text Pro"/>
              </a:rPr>
              <a:t>Конкретного вопроса от бизнеса нет, но нужен </a:t>
            </a:r>
            <a:r>
              <a:rPr lang="ru-RU" b="0" i="0" dirty="0" err="1">
                <a:solidFill>
                  <a:srgbClr val="333333"/>
                </a:solidFill>
                <a:effectLst/>
                <a:latin typeface="William Text Pro"/>
              </a:rPr>
              <a:t>ресерч</a:t>
            </a:r>
            <a:r>
              <a:rPr lang="ru-RU" b="0" i="0" dirty="0">
                <a:solidFill>
                  <a:srgbClr val="333333"/>
                </a:solidFill>
                <a:effectLst/>
                <a:latin typeface="William Text Pro"/>
              </a:rPr>
              <a:t>: взять внешние или внутренние данные, исследовать, найти аномалии или инсайты, провести пиар-исследование.</a:t>
            </a:r>
          </a:p>
          <a:p>
            <a:pPr algn="l">
              <a:buFont typeface="Arial" panose="020B0604020202020204" pitchFamily="34" charset="0"/>
              <a:buChar char="•"/>
            </a:pPr>
            <a:r>
              <a:rPr lang="ru-RU" b="1" i="0" dirty="0">
                <a:solidFill>
                  <a:srgbClr val="333333"/>
                </a:solidFill>
                <a:effectLst/>
                <a:latin typeface="var(--suisse-intl)"/>
              </a:rPr>
              <a:t>Просчитать, какой вариант выгоднее</a:t>
            </a:r>
            <a:br>
              <a:rPr lang="ru-RU" b="0" i="0" dirty="0">
                <a:solidFill>
                  <a:srgbClr val="333333"/>
                </a:solidFill>
                <a:effectLst/>
                <a:latin typeface="William Text Pro"/>
              </a:rPr>
            </a:br>
            <a:r>
              <a:rPr lang="ru-RU" b="0" i="0" dirty="0">
                <a:solidFill>
                  <a:srgbClr val="333333"/>
                </a:solidFill>
                <a:effectLst/>
                <a:latin typeface="William Text Pro"/>
              </a:rPr>
              <a:t>Юнит-экономика: расчет РОИ, инвестиционного потенциала. Оценить окупаемость рекламной кампании или скорректировать бизнес-модель.</a:t>
            </a:r>
          </a:p>
          <a:p>
            <a:pPr algn="l">
              <a:buFont typeface="Arial" panose="020B0604020202020204" pitchFamily="34" charset="0"/>
              <a:buChar char="•"/>
            </a:pPr>
            <a:r>
              <a:rPr lang="ru-RU" b="1" i="0" dirty="0">
                <a:solidFill>
                  <a:srgbClr val="333333"/>
                </a:solidFill>
                <a:effectLst/>
                <a:latin typeface="var(--suisse-intl)"/>
              </a:rPr>
              <a:t>Выяснить, какой товар и в какое время больше покупают</a:t>
            </a:r>
            <a:br>
              <a:rPr lang="ru-RU" b="0" i="0" dirty="0">
                <a:solidFill>
                  <a:srgbClr val="333333"/>
                </a:solidFill>
                <a:effectLst/>
                <a:latin typeface="William Text Pro"/>
              </a:rPr>
            </a:br>
            <a:r>
              <a:rPr lang="ru-RU" b="0" i="0" dirty="0">
                <a:solidFill>
                  <a:srgbClr val="333333"/>
                </a:solidFill>
                <a:effectLst/>
                <a:latin typeface="William Text Pro"/>
              </a:rPr>
              <a:t>Взять группу товаров и посмотреть, есть ли сезонные всплески интереса, сравнить с другими группами.</a:t>
            </a:r>
          </a:p>
          <a:p>
            <a:endParaRPr lang="ru-RU" dirty="0"/>
          </a:p>
        </p:txBody>
      </p:sp>
    </p:spTree>
    <p:extLst>
      <p:ext uri="{BB962C8B-B14F-4D97-AF65-F5344CB8AC3E}">
        <p14:creationId xmlns:p14="http://schemas.microsoft.com/office/powerpoint/2010/main" val="1791977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rgbClr val="000000"/>
              </a:buClr>
              <a:buSzPts val="1200"/>
              <a:buFont typeface="Arial"/>
              <a:buChar char="•"/>
            </a:pPr>
            <a:r>
              <a:rPr lang="ru-RU" b="0" i="0" dirty="0">
                <a:solidFill>
                  <a:srgbClr val="000000"/>
                </a:solidFill>
                <a:latin typeface="Arial"/>
                <a:ea typeface="Arial"/>
                <a:cs typeface="Arial"/>
                <a:sym typeface="Arial"/>
              </a:rPr>
              <a:t>иметь отличную математическую базу – за аналитиком не хочется перепроверять выкладки и формулы,</a:t>
            </a:r>
            <a:endParaRPr dirty="0"/>
          </a:p>
          <a:p>
            <a:pPr marL="0" lvl="0" indent="-76200" algn="l" rtl="0">
              <a:spcBef>
                <a:spcPts val="0"/>
              </a:spcBef>
              <a:spcAft>
                <a:spcPts val="0"/>
              </a:spcAft>
              <a:buClr>
                <a:srgbClr val="000000"/>
              </a:buClr>
              <a:buSzPts val="1200"/>
              <a:buFont typeface="Arial"/>
              <a:buChar char="•"/>
            </a:pPr>
            <a:r>
              <a:rPr lang="ru-RU" b="0" i="0" dirty="0">
                <a:solidFill>
                  <a:srgbClr val="000000"/>
                </a:solidFill>
                <a:latin typeface="Arial"/>
                <a:ea typeface="Arial"/>
                <a:cs typeface="Arial"/>
                <a:sym typeface="Arial"/>
              </a:rPr>
              <a:t>понимать базовую теорию вероятности и математическую статистику – нужно уметь проверять гипотезы, понимать ошибки разного рода, зависимость / независимость испытаний и т. д.</a:t>
            </a:r>
            <a:endParaRPr dirty="0"/>
          </a:p>
          <a:p>
            <a:pPr marL="0" lvl="0" indent="-76200" algn="l" rtl="0">
              <a:spcBef>
                <a:spcPts val="0"/>
              </a:spcBef>
              <a:spcAft>
                <a:spcPts val="0"/>
              </a:spcAft>
              <a:buClr>
                <a:srgbClr val="000000"/>
              </a:buClr>
              <a:buSzPts val="1200"/>
              <a:buFont typeface="Arial"/>
              <a:buChar char="•"/>
            </a:pPr>
            <a:r>
              <a:rPr lang="ru-RU" b="0" i="0" dirty="0">
                <a:solidFill>
                  <a:srgbClr val="000000"/>
                </a:solidFill>
                <a:latin typeface="Arial"/>
                <a:ea typeface="Arial"/>
                <a:cs typeface="Arial"/>
                <a:sym typeface="Arial"/>
              </a:rPr>
              <a:t>иметь математическую культуру – если аналитик использует метод или алгоритм, он должен знать область его применимости,</a:t>
            </a:r>
            <a:endParaRPr dirty="0"/>
          </a:p>
          <a:p>
            <a:pPr marL="0" lvl="0" indent="-76200" algn="l" rtl="0">
              <a:spcBef>
                <a:spcPts val="0"/>
              </a:spcBef>
              <a:spcAft>
                <a:spcPts val="0"/>
              </a:spcAft>
              <a:buClr>
                <a:srgbClr val="000000"/>
              </a:buClr>
              <a:buSzPts val="1200"/>
              <a:buFont typeface="Arial"/>
              <a:buChar char="•"/>
            </a:pPr>
            <a:r>
              <a:rPr lang="ru-RU" b="0" i="0" dirty="0">
                <a:solidFill>
                  <a:srgbClr val="000000"/>
                </a:solidFill>
                <a:latin typeface="Arial"/>
                <a:ea typeface="Arial"/>
                <a:cs typeface="Arial"/>
                <a:sym typeface="Arial"/>
              </a:rPr>
              <a:t>обладать критическим мышлением – реже, чем другие люди попадаться в ловушки когнитивных искажений,</a:t>
            </a:r>
            <a:endParaRPr dirty="0"/>
          </a:p>
          <a:p>
            <a:pPr marL="0" lvl="0" indent="-76200" algn="l" rtl="0">
              <a:spcBef>
                <a:spcPts val="0"/>
              </a:spcBef>
              <a:spcAft>
                <a:spcPts val="0"/>
              </a:spcAft>
              <a:buClr>
                <a:srgbClr val="000000"/>
              </a:buClr>
              <a:buSzPts val="1200"/>
              <a:buFont typeface="Arial"/>
              <a:buChar char="•"/>
            </a:pPr>
            <a:r>
              <a:rPr lang="ru-RU" b="0" i="0" dirty="0">
                <a:solidFill>
                  <a:srgbClr val="000000"/>
                </a:solidFill>
                <a:latin typeface="Arial"/>
                <a:ea typeface="Arial"/>
                <a:cs typeface="Arial"/>
                <a:sym typeface="Arial"/>
              </a:rPr>
              <a:t>обладать продуктовым мышлением – уметь оцифровывать пользовательский опыт в метриках, а также видеть за метриками пользователей, пытающихся решить определенную задачу,</a:t>
            </a:r>
            <a:endParaRPr dirty="0"/>
          </a:p>
          <a:p>
            <a:pPr marL="0" lvl="0" indent="-76200" algn="l" rtl="0">
              <a:spcBef>
                <a:spcPts val="0"/>
              </a:spcBef>
              <a:spcAft>
                <a:spcPts val="0"/>
              </a:spcAft>
              <a:buClr>
                <a:srgbClr val="000000"/>
              </a:buClr>
              <a:buSzPts val="1200"/>
              <a:buFont typeface="Arial"/>
              <a:buChar char="•"/>
            </a:pPr>
            <a:r>
              <a:rPr lang="ru-RU" b="0" i="0" dirty="0">
                <a:solidFill>
                  <a:srgbClr val="000000"/>
                </a:solidFill>
                <a:latin typeface="Arial"/>
                <a:ea typeface="Arial"/>
                <a:cs typeface="Arial"/>
                <a:sym typeface="Arial"/>
              </a:rPr>
              <a:t>обладать бизнесовым мышлением – уметь оцифровывать бизнес-процессы компании и изменения рынка, связать это воедино с продуктом и пользователями,</a:t>
            </a:r>
            <a:endParaRPr dirty="0"/>
          </a:p>
          <a:p>
            <a:pPr marL="0" lvl="0" indent="-76200" algn="l" rtl="0">
              <a:spcBef>
                <a:spcPts val="0"/>
              </a:spcBef>
              <a:spcAft>
                <a:spcPts val="0"/>
              </a:spcAft>
              <a:buClr>
                <a:srgbClr val="000000"/>
              </a:buClr>
              <a:buSzPts val="1200"/>
              <a:buFont typeface="Arial"/>
              <a:buChar char="•"/>
            </a:pPr>
            <a:r>
              <a:rPr lang="ru-RU" b="0" i="0" dirty="0">
                <a:solidFill>
                  <a:srgbClr val="000000"/>
                </a:solidFill>
                <a:latin typeface="Arial"/>
                <a:ea typeface="Arial"/>
                <a:cs typeface="Arial"/>
                <a:sym typeface="Arial"/>
              </a:rPr>
              <a:t>быть технарём – аналитик не обязан программировать как разработчик (эффективно, отказоустойчиво и масштабируемо), но у него не должно быть технических </a:t>
            </a:r>
            <a:r>
              <a:rPr lang="ru-RU" b="0" i="0" dirty="0" err="1">
                <a:solidFill>
                  <a:srgbClr val="000000"/>
                </a:solidFill>
                <a:latin typeface="Arial"/>
                <a:ea typeface="Arial"/>
                <a:cs typeface="Arial"/>
                <a:sym typeface="Arial"/>
              </a:rPr>
              <a:t>блокеров</a:t>
            </a:r>
            <a:r>
              <a:rPr lang="ru-RU" b="0" i="0" dirty="0">
                <a:solidFill>
                  <a:srgbClr val="000000"/>
                </a:solidFill>
                <a:latin typeface="Arial"/>
                <a:ea typeface="Arial"/>
                <a:cs typeface="Arial"/>
                <a:sym typeface="Arial"/>
              </a:rPr>
              <a:t> для того, чтобы решать задачи бизнеса: почитать документацию, сходить в какую-то новую БД и вытащить нужные данные, написать парсер, воспользоваться каким-то API для автоматизации и т. д.</a:t>
            </a:r>
            <a:endParaRPr dirty="0"/>
          </a:p>
          <a:p>
            <a:pPr marL="0" lvl="0" indent="0" algn="l" rtl="0">
              <a:spcBef>
                <a:spcPts val="0"/>
              </a:spcBef>
              <a:spcAft>
                <a:spcPts val="0"/>
              </a:spcAft>
              <a:buNone/>
            </a:pPr>
            <a:endParaRPr dirty="0"/>
          </a:p>
        </p:txBody>
      </p:sp>
      <p:sp>
        <p:nvSpPr>
          <p:cNvPr id="183" name="Google Shape;18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endParaRPr dirty="0"/>
          </a:p>
        </p:txBody>
      </p:sp>
      <p:sp>
        <p:nvSpPr>
          <p:cNvPr id="369" name="Google Shape;369;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latin typeface="Croc" panose="020B0502020203020203" pitchFamily="34" charset="0"/>
              </a:rPr>
              <a:t>15</a:t>
            </a:fld>
            <a:endParaRPr dirty="0">
              <a:latin typeface="Croc" panose="020B0502020203020203" pitchFamily="34" charset="0"/>
            </a:endParaRPr>
          </a:p>
        </p:txBody>
      </p:sp>
    </p:spTree>
    <p:extLst>
      <p:ext uri="{BB962C8B-B14F-4D97-AF65-F5344CB8AC3E}">
        <p14:creationId xmlns:p14="http://schemas.microsoft.com/office/powerpoint/2010/main" val="237642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endParaRPr lang="ru-RU" b="0" i="0" dirty="0">
              <a:solidFill>
                <a:srgbClr val="333333"/>
              </a:solidFill>
              <a:effectLst/>
              <a:latin typeface="William Text Pro"/>
            </a:endParaRPr>
          </a:p>
        </p:txBody>
      </p:sp>
      <p:sp>
        <p:nvSpPr>
          <p:cNvPr id="4" name="Номер слайда 3"/>
          <p:cNvSpPr>
            <a:spLocks noGrp="1"/>
          </p:cNvSpPr>
          <p:nvPr>
            <p:ph type="sldNum" sz="quarter" idx="10"/>
          </p:nvPr>
        </p:nvSpPr>
        <p:spPr/>
        <p:txBody>
          <a:bodyPr/>
          <a:lstStyle/>
          <a:p>
            <a:fld id="{D3194510-4DFF-4EE5-8960-AACFA22B1AD6}" type="slidenum">
              <a:rPr lang="ru-RU" smtClean="0"/>
              <a:t>16</a:t>
            </a:fld>
            <a:endParaRPr lang="ru-RU"/>
          </a:p>
        </p:txBody>
      </p:sp>
    </p:spTree>
    <p:extLst>
      <p:ext uri="{BB962C8B-B14F-4D97-AF65-F5344CB8AC3E}">
        <p14:creationId xmlns:p14="http://schemas.microsoft.com/office/powerpoint/2010/main" val="2290012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endParaRPr lang="ru-RU" b="0" i="0" dirty="0">
              <a:solidFill>
                <a:srgbClr val="333333"/>
              </a:solidFill>
              <a:effectLst/>
              <a:latin typeface="William Text Pro"/>
            </a:endParaRPr>
          </a:p>
        </p:txBody>
      </p:sp>
      <p:sp>
        <p:nvSpPr>
          <p:cNvPr id="4" name="Номер слайда 3"/>
          <p:cNvSpPr>
            <a:spLocks noGrp="1"/>
          </p:cNvSpPr>
          <p:nvPr>
            <p:ph type="sldNum" sz="quarter" idx="10"/>
          </p:nvPr>
        </p:nvSpPr>
        <p:spPr/>
        <p:txBody>
          <a:bodyPr/>
          <a:lstStyle/>
          <a:p>
            <a:fld id="{D3194510-4DFF-4EE5-8960-AACFA22B1AD6}" type="slidenum">
              <a:rPr lang="ru-RU" smtClean="0"/>
              <a:t>18</a:t>
            </a:fld>
            <a:endParaRPr lang="ru-RU"/>
          </a:p>
        </p:txBody>
      </p:sp>
    </p:spTree>
    <p:extLst>
      <p:ext uri="{BB962C8B-B14F-4D97-AF65-F5344CB8AC3E}">
        <p14:creationId xmlns:p14="http://schemas.microsoft.com/office/powerpoint/2010/main" val="2100444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F2C7041D-57C7-415F-A8B0-46315242A6AF}"/>
              </a:ext>
            </a:extLst>
          </p:cNvPr>
          <p:cNvSpPr>
            <a:spLocks noGrp="1"/>
          </p:cNvSpPr>
          <p:nvPr>
            <p:ph type="body" idx="1"/>
          </p:nvPr>
        </p:nvSpPr>
        <p:spPr/>
        <p:txBody>
          <a:bodyPr/>
          <a:lstStyle/>
          <a:p>
            <a:pPr algn="l"/>
            <a:r>
              <a:rPr lang="ru-RU" b="0" i="0" dirty="0">
                <a:solidFill>
                  <a:srgbClr val="464848"/>
                </a:solidFill>
                <a:effectLst/>
                <a:latin typeface="Merriweather"/>
              </a:rPr>
              <a:t>Хотим определять спам — нужны примеры спам-писем, предсказывать курс акций — нужна история цен, узнать интересы пользователя — нужны его лайки или посты. Данных нужно как можно больше. Десятки тысяч примеров — это самый злой минимум для отчаянных.</a:t>
            </a:r>
          </a:p>
          <a:p>
            <a:pPr algn="l"/>
            <a:r>
              <a:rPr lang="ru-RU" b="0" i="0" dirty="0">
                <a:solidFill>
                  <a:srgbClr val="464848"/>
                </a:solidFill>
                <a:effectLst/>
                <a:latin typeface="Merriweather"/>
              </a:rPr>
              <a:t>Данные собирают как могут. Кто-то вручную — получается дольше, меньше, зато без ошибок. Кто-то автоматически — просто сливает машине всё, что нашлось, и верит в лучшее. Самые хитрые, типа </a:t>
            </a:r>
            <a:r>
              <a:rPr lang="ru-RU" b="0" i="0" dirty="0" err="1">
                <a:solidFill>
                  <a:srgbClr val="464848"/>
                </a:solidFill>
                <a:effectLst/>
                <a:latin typeface="Merriweather"/>
              </a:rPr>
              <a:t>гугла</a:t>
            </a:r>
            <a:r>
              <a:rPr lang="ru-RU" b="0" i="0" dirty="0">
                <a:solidFill>
                  <a:srgbClr val="464848"/>
                </a:solidFill>
                <a:effectLst/>
                <a:latin typeface="Merriweather"/>
              </a:rPr>
              <a:t>, используют своих же пользователей для бесплатной разметки. Вспомните </a:t>
            </a:r>
            <a:r>
              <a:rPr lang="ru-RU" b="0" i="0" dirty="0" err="1">
                <a:solidFill>
                  <a:srgbClr val="464848"/>
                </a:solidFill>
                <a:effectLst/>
                <a:latin typeface="Merriweather"/>
              </a:rPr>
              <a:t>ReCaptcha</a:t>
            </a:r>
            <a:r>
              <a:rPr lang="ru-RU" b="0" i="0" dirty="0">
                <a:solidFill>
                  <a:srgbClr val="464848"/>
                </a:solidFill>
                <a:effectLst/>
                <a:latin typeface="Merriweather"/>
              </a:rPr>
              <a:t>, которая иногда требует «найти на фотографии все дорожные знаки» — это оно и есть.</a:t>
            </a:r>
          </a:p>
          <a:p>
            <a:pPr algn="l"/>
            <a:r>
              <a:rPr lang="ru-RU" b="0" i="0" dirty="0">
                <a:solidFill>
                  <a:srgbClr val="464848"/>
                </a:solidFill>
                <a:effectLst/>
                <a:latin typeface="Merriweather"/>
              </a:rPr>
              <a:t>За хорошими наборами данных (</a:t>
            </a:r>
            <a:r>
              <a:rPr lang="ru-RU" b="0" i="0" dirty="0" err="1">
                <a:solidFill>
                  <a:srgbClr val="464848"/>
                </a:solidFill>
                <a:effectLst/>
                <a:latin typeface="Merriweather"/>
              </a:rPr>
              <a:t>датасетами</a:t>
            </a:r>
            <a:r>
              <a:rPr lang="ru-RU" b="0" i="0" dirty="0">
                <a:solidFill>
                  <a:srgbClr val="464848"/>
                </a:solidFill>
                <a:effectLst/>
                <a:latin typeface="Merriweather"/>
              </a:rPr>
              <a:t>) идёт большая охота. Крупные компании, бывает, раскрывают свои алгоритмы, но </a:t>
            </a:r>
            <a:r>
              <a:rPr lang="ru-RU" b="0" i="0" dirty="0" err="1">
                <a:solidFill>
                  <a:srgbClr val="464848"/>
                </a:solidFill>
                <a:effectLst/>
                <a:latin typeface="Merriweather"/>
              </a:rPr>
              <a:t>датасеты</a:t>
            </a:r>
            <a:r>
              <a:rPr lang="ru-RU" b="0" i="0" dirty="0">
                <a:solidFill>
                  <a:srgbClr val="464848"/>
                </a:solidFill>
                <a:effectLst/>
                <a:latin typeface="Merriweather"/>
              </a:rPr>
              <a:t> — крайне редко.</a:t>
            </a:r>
          </a:p>
          <a:p>
            <a:r>
              <a:rPr lang="ru-RU" b="0" i="0" dirty="0">
                <a:solidFill>
                  <a:srgbClr val="464848"/>
                </a:solidFill>
                <a:effectLst/>
                <a:latin typeface="Merriweather"/>
              </a:rPr>
              <a:t>Мы называем их фичами (</a:t>
            </a:r>
            <a:r>
              <a:rPr lang="ru-RU" b="0" i="0" dirty="0" err="1">
                <a:solidFill>
                  <a:srgbClr val="464848"/>
                </a:solidFill>
                <a:effectLst/>
                <a:latin typeface="Merriweather"/>
              </a:rPr>
              <a:t>features</a:t>
            </a:r>
            <a:r>
              <a:rPr lang="ru-RU" b="0" i="0" dirty="0">
                <a:solidFill>
                  <a:srgbClr val="464848"/>
                </a:solidFill>
                <a:effectLst/>
                <a:latin typeface="Merriweather"/>
              </a:rPr>
              <a:t>), так что ненавистникам англицизмов придётся страдать. Фичи, свойства, характеристики, признаки — ими могут быть пробег автомобиля, пол пользователя, цена акций, даже счетчик частоты появления слова в тексте может быть фичей.</a:t>
            </a:r>
          </a:p>
          <a:p>
            <a:r>
              <a:rPr lang="ru-RU" b="0" i="0" dirty="0">
                <a:solidFill>
                  <a:srgbClr val="464848"/>
                </a:solidFill>
                <a:effectLst/>
                <a:latin typeface="Merriweather"/>
              </a:rPr>
              <a:t>Машина должна знать, на что ей конкретно смотреть. Хорошо, когда данные просто лежат в табличках — названия их колонок и есть фичи. А если у нас сто гигабайт картинок с котами? Когда признаков много, модель работает медленно и неэффективно. Зачастую отбор правильных фич занимает больше времени, чем всё остальное обучение. </a:t>
            </a:r>
            <a:r>
              <a:rPr lang="ru-RU" b="0" i="0" dirty="0">
                <a:solidFill>
                  <a:srgbClr val="EEEEEE"/>
                </a:solidFill>
                <a:effectLst/>
                <a:latin typeface="Merriweather"/>
              </a:rPr>
              <a:t>Алгоритм</a:t>
            </a:r>
            <a:r>
              <a:rPr lang="ru-RU" b="0" i="0" dirty="0">
                <a:solidFill>
                  <a:srgbClr val="464848"/>
                </a:solidFill>
                <a:effectLst/>
                <a:latin typeface="Merriweather"/>
              </a:rPr>
              <a:t> Одну задачу можно решить разными методами примерно всегда. От выбора метода зависит точность, скорость работы и размер готовой модели. Но есть один нюанс: если данные говно, даже самый лучший алгоритм не поможет. Не зацикливайтесь на процентах, лучше соберите побольше данных.</a:t>
            </a:r>
            <a:endParaRPr lang="ru-RU" dirty="0"/>
          </a:p>
        </p:txBody>
      </p:sp>
    </p:spTree>
    <p:extLst>
      <p:ext uri="{BB962C8B-B14F-4D97-AF65-F5344CB8AC3E}">
        <p14:creationId xmlns:p14="http://schemas.microsoft.com/office/powerpoint/2010/main" val="3781143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F2C7041D-57C7-415F-A8B0-46315242A6AF}"/>
              </a:ext>
            </a:extLst>
          </p:cNvPr>
          <p:cNvSpPr>
            <a:spLocks noGrp="1"/>
          </p:cNvSpPr>
          <p:nvPr>
            <p:ph type="body" idx="1"/>
          </p:nvPr>
        </p:nvSpPr>
        <p:spPr/>
        <p:txBody>
          <a:bodyPr/>
          <a:lstStyle/>
          <a:p>
            <a:pPr algn="l"/>
            <a:r>
              <a:rPr lang="ru-RU" b="0" i="0" dirty="0">
                <a:solidFill>
                  <a:srgbClr val="464848"/>
                </a:solidFill>
                <a:effectLst/>
                <a:latin typeface="Merriweather"/>
              </a:rPr>
              <a:t>Искусственный интеллект — название всей области, как биология или химия.</a:t>
            </a:r>
          </a:p>
          <a:p>
            <a:pPr algn="l"/>
            <a:r>
              <a:rPr lang="ru-RU" b="0" i="0" dirty="0">
                <a:solidFill>
                  <a:srgbClr val="464848"/>
                </a:solidFill>
                <a:effectLst/>
                <a:latin typeface="Merriweather"/>
              </a:rPr>
              <a:t>Машинное обучение — это раздел искусственного интеллекта. Важный, но не единственный.</a:t>
            </a:r>
          </a:p>
          <a:p>
            <a:pPr algn="l"/>
            <a:r>
              <a:rPr lang="ru-RU" b="0" i="0" dirty="0">
                <a:solidFill>
                  <a:srgbClr val="464848"/>
                </a:solidFill>
                <a:effectLst/>
                <a:latin typeface="Merriweather"/>
              </a:rPr>
              <a:t>Нейросети — один из видов машинного обучения. Популярный, но есть и другие, не хуже.</a:t>
            </a:r>
          </a:p>
          <a:p>
            <a:pPr algn="l"/>
            <a:r>
              <a:rPr lang="ru-RU" b="0" i="0" dirty="0">
                <a:solidFill>
                  <a:srgbClr val="464848"/>
                </a:solidFill>
                <a:effectLst/>
                <a:latin typeface="Merriweather"/>
              </a:rPr>
              <a:t>Глубокое обучение — архитектура нейросетей, один из подходов к их построению и обучению. На практике сегодня мало кто отличает, где глубокие нейросети, а где не очень. Говорят название конкретной сети и всё.</a:t>
            </a:r>
          </a:p>
          <a:p>
            <a:pPr algn="l"/>
            <a:r>
              <a:rPr lang="ru-RU" b="0" i="0" dirty="0">
                <a:solidFill>
                  <a:srgbClr val="464848"/>
                </a:solidFill>
                <a:effectLst/>
                <a:latin typeface="Merriweather"/>
              </a:rPr>
              <a:t>Сравнивать можно только вещи одного уровня, иначе получается полный </a:t>
            </a:r>
            <a:r>
              <a:rPr lang="ru-RU" b="0" i="0" dirty="0" err="1">
                <a:solidFill>
                  <a:srgbClr val="464848"/>
                </a:solidFill>
                <a:effectLst/>
                <a:latin typeface="Merriweather"/>
              </a:rPr>
              <a:t>буллщит</a:t>
            </a:r>
            <a:r>
              <a:rPr lang="ru-RU" b="0" i="0" dirty="0">
                <a:solidFill>
                  <a:srgbClr val="464848"/>
                </a:solidFill>
                <a:effectLst/>
                <a:latin typeface="Merriweather"/>
              </a:rPr>
              <a:t> типа «что лучше: машина или колесо?» Не отождествляйте термины без причины, чтобы не выглядеть дурачком.</a:t>
            </a:r>
          </a:p>
        </p:txBody>
      </p:sp>
    </p:spTree>
    <p:extLst>
      <p:ext uri="{BB962C8B-B14F-4D97-AF65-F5344CB8AC3E}">
        <p14:creationId xmlns:p14="http://schemas.microsoft.com/office/powerpoint/2010/main" val="3086150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a:t>
            </a:fld>
            <a:endParaRPr/>
          </a:p>
        </p:txBody>
      </p:sp>
    </p:spTree>
    <p:extLst>
      <p:ext uri="{BB962C8B-B14F-4D97-AF65-F5344CB8AC3E}">
        <p14:creationId xmlns:p14="http://schemas.microsoft.com/office/powerpoint/2010/main" val="3788240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F2C7041D-57C7-415F-A8B0-46315242A6AF}"/>
              </a:ext>
            </a:extLst>
          </p:cNvPr>
          <p:cNvSpPr>
            <a:spLocks noGrp="1"/>
          </p:cNvSpPr>
          <p:nvPr>
            <p:ph type="body" idx="1"/>
          </p:nvPr>
        </p:nvSpPr>
        <p:spPr/>
        <p:txBody>
          <a:bodyPr/>
          <a:lstStyle/>
          <a:p>
            <a:pPr algn="l"/>
            <a:r>
              <a:rPr lang="ru-RU" b="0" i="0" dirty="0">
                <a:solidFill>
                  <a:srgbClr val="464848"/>
                </a:solidFill>
                <a:effectLst/>
                <a:latin typeface="Merriweather"/>
              </a:rPr>
              <a:t>И да. Классифицировать алгоритмы можно десятком способов. Я выбрал этот, потому что он мне кажется самым удобным для повествования. Надо понимать, что не бывает так, чтобы задачу решал только один метод. Я буду упоминать известные примеры применений, но держите в уме, что «сын маминой подруги» всё это может решить нейросетями.</a:t>
            </a:r>
            <a:endParaRPr lang="en-US" b="0" i="0" dirty="0">
              <a:solidFill>
                <a:srgbClr val="464848"/>
              </a:solidFill>
              <a:effectLst/>
              <a:latin typeface="Merriweather"/>
            </a:endParaRPr>
          </a:p>
          <a:p>
            <a:pPr algn="l"/>
            <a:r>
              <a:rPr lang="ru-RU" b="0" i="0" dirty="0">
                <a:solidFill>
                  <a:srgbClr val="464848"/>
                </a:solidFill>
                <a:effectLst/>
                <a:latin typeface="Merriweather"/>
              </a:rPr>
              <a:t>Сегодня на классических алгоритмах держится добрая половина интернета. Когда вы встречаете блок «Рекомендованные статьи» на сайте, или банк блокирует все ваши деньги на карточке после первой же покупки кофе за границей — это почти всегда дело рук одного из этих алгоритмов.</a:t>
            </a:r>
          </a:p>
          <a:p>
            <a:br>
              <a:rPr lang="ru-RU" dirty="0"/>
            </a:br>
            <a:r>
              <a:rPr lang="ru-RU" b="0" i="0" dirty="0">
                <a:solidFill>
                  <a:srgbClr val="464848"/>
                </a:solidFill>
                <a:effectLst/>
                <a:latin typeface="Merriweather"/>
              </a:rPr>
              <a:t>Да, крупные корпорации любят решать все проблемы нейросетями. Потому что лишние 2% точности для них легко конвертируются в дополнительные 2 миллиарда прибыли. Остальным же стоит включать голову. Когда задача решаема классическими методами, дешевле реализовать сколько-нибудь полезную для бизнеса систему на них, а потом думать об улучшениях. А если вы не решили задачу, то не решить её на 2% лучше вам не особо поможет.</a:t>
            </a:r>
            <a:endParaRPr lang="en-US" b="0" i="0" dirty="0">
              <a:solidFill>
                <a:srgbClr val="464848"/>
              </a:solidFill>
              <a:effectLst/>
              <a:latin typeface="Merriweather"/>
            </a:endParaRPr>
          </a:p>
          <a:p>
            <a:endParaRPr lang="en-US" b="0" i="0" dirty="0">
              <a:solidFill>
                <a:srgbClr val="464848"/>
              </a:solidFill>
              <a:effectLst/>
              <a:latin typeface="Merriweather"/>
            </a:endParaRPr>
          </a:p>
          <a:p>
            <a:pPr algn="l"/>
            <a:r>
              <a:rPr lang="ru-RU" b="0" i="0" dirty="0">
                <a:solidFill>
                  <a:srgbClr val="464848"/>
                </a:solidFill>
                <a:effectLst/>
                <a:latin typeface="Merriweather"/>
              </a:rPr>
              <a:t>При всей своей популярности, классические алгоритмы настолько просты, что их легко объяснить даже ребёнку. Сегодня они как основы арифметики — пригождаются постоянно, но некоторые всё равно стали их забывать.</a:t>
            </a:r>
            <a:endParaRPr lang="en-US" b="0" i="0" dirty="0">
              <a:solidFill>
                <a:srgbClr val="464848"/>
              </a:solidFill>
              <a:effectLst/>
              <a:latin typeface="Merriweather"/>
            </a:endParaRPr>
          </a:p>
          <a:p>
            <a:pPr algn="l"/>
            <a:endParaRPr lang="en-US" b="0" i="0" dirty="0">
              <a:solidFill>
                <a:srgbClr val="464848"/>
              </a:solidFill>
              <a:effectLst/>
              <a:latin typeface="Merriweather"/>
            </a:endParaRPr>
          </a:p>
          <a:p>
            <a:pPr algn="l"/>
            <a:r>
              <a:rPr lang="ru-RU" b="0" i="0" dirty="0">
                <a:solidFill>
                  <a:srgbClr val="464848"/>
                </a:solidFill>
                <a:effectLst/>
                <a:latin typeface="Merriweather"/>
              </a:rPr>
              <a:t>Очевидно, что с учителем машина обучится быстрее и точнее, потому в боевых задачах его используют намного чаще. Эти задачи делятся на два типа: </a:t>
            </a:r>
            <a:r>
              <a:rPr lang="ru-RU" b="1" i="0" dirty="0">
                <a:solidFill>
                  <a:srgbClr val="464848"/>
                </a:solidFill>
                <a:effectLst/>
                <a:latin typeface="Merriweather"/>
              </a:rPr>
              <a:t>классификация — предсказание категории объекта, и регрессия — предсказание места на числовой прямой</a:t>
            </a:r>
            <a:r>
              <a:rPr lang="ru-RU" b="0" i="0" dirty="0">
                <a:solidFill>
                  <a:srgbClr val="464848"/>
                </a:solidFill>
                <a:effectLst/>
                <a:latin typeface="Merriweather"/>
              </a:rPr>
              <a:t>.</a:t>
            </a:r>
          </a:p>
          <a:p>
            <a:br>
              <a:rPr lang="ru-RU" b="0" i="0" dirty="0">
                <a:solidFill>
                  <a:srgbClr val="464848"/>
                </a:solidFill>
                <a:effectLst/>
                <a:latin typeface="Merriweather"/>
              </a:rPr>
            </a:br>
            <a:endParaRPr lang="ru-RU" b="0" i="0" dirty="0">
              <a:solidFill>
                <a:srgbClr val="464848"/>
              </a:solidFill>
              <a:effectLst/>
              <a:latin typeface="Merriweather"/>
            </a:endParaRPr>
          </a:p>
        </p:txBody>
      </p:sp>
    </p:spTree>
    <p:extLst>
      <p:ext uri="{BB962C8B-B14F-4D97-AF65-F5344CB8AC3E}">
        <p14:creationId xmlns:p14="http://schemas.microsoft.com/office/powerpoint/2010/main" val="1720396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F2C7041D-57C7-415F-A8B0-46315242A6AF}"/>
              </a:ext>
            </a:extLst>
          </p:cNvPr>
          <p:cNvSpPr>
            <a:spLocks noGrp="1"/>
          </p:cNvSpPr>
          <p:nvPr>
            <p:ph type="body" idx="1"/>
          </p:nvPr>
        </p:nvSpPr>
        <p:spPr/>
        <p:txBody>
          <a:bodyPr/>
          <a:lstStyle/>
          <a:p>
            <a:pPr algn="l"/>
            <a:r>
              <a:rPr lang="ru-RU" b="0" i="0" dirty="0">
                <a:solidFill>
                  <a:srgbClr val="464848"/>
                </a:solidFill>
                <a:effectLst/>
                <a:latin typeface="Merriweather"/>
              </a:rPr>
              <a:t>Теперь к настоящим взрослым методам. Ансамбли и нейросети — наши главные бойцы на пути к неминуемой сингулярности. Сегодня они дают самые точные результаты и используются всеми крупными компаниями в </a:t>
            </a:r>
            <a:r>
              <a:rPr lang="ru-RU" b="0" i="0" dirty="0" err="1">
                <a:solidFill>
                  <a:srgbClr val="464848"/>
                </a:solidFill>
                <a:effectLst/>
                <a:latin typeface="Merriweather"/>
              </a:rPr>
              <a:t>продакшене</a:t>
            </a:r>
            <a:r>
              <a:rPr lang="ru-RU" b="0" i="0" dirty="0">
                <a:solidFill>
                  <a:srgbClr val="464848"/>
                </a:solidFill>
                <a:effectLst/>
                <a:latin typeface="Merriweather"/>
              </a:rPr>
              <a:t>. Только о нейросетях трещат на каждом углу, а слова «</a:t>
            </a:r>
            <a:r>
              <a:rPr lang="ru-RU" b="0" i="0" dirty="0" err="1">
                <a:solidFill>
                  <a:srgbClr val="464848"/>
                </a:solidFill>
                <a:effectLst/>
                <a:latin typeface="Merriweather"/>
              </a:rPr>
              <a:t>бустинг</a:t>
            </a:r>
            <a:r>
              <a:rPr lang="ru-RU" b="0" i="0" dirty="0">
                <a:solidFill>
                  <a:srgbClr val="464848"/>
                </a:solidFill>
                <a:effectLst/>
                <a:latin typeface="Merriweather"/>
              </a:rPr>
              <a:t>» и «</a:t>
            </a:r>
            <a:r>
              <a:rPr lang="ru-RU" b="0" i="0" dirty="0" err="1">
                <a:solidFill>
                  <a:srgbClr val="464848"/>
                </a:solidFill>
                <a:effectLst/>
                <a:latin typeface="Merriweather"/>
              </a:rPr>
              <a:t>бэггинг</a:t>
            </a:r>
            <a:r>
              <a:rPr lang="ru-RU" b="0" i="0" dirty="0">
                <a:solidFill>
                  <a:srgbClr val="464848"/>
                </a:solidFill>
                <a:effectLst/>
                <a:latin typeface="Merriweather"/>
              </a:rPr>
              <a:t>», наверное, пугают только хипстеров с </a:t>
            </a:r>
            <a:r>
              <a:rPr lang="ru-RU" b="0" i="0" dirty="0" err="1">
                <a:solidFill>
                  <a:srgbClr val="464848"/>
                </a:solidFill>
                <a:effectLst/>
                <a:latin typeface="Merriweather"/>
              </a:rPr>
              <a:t>теккранча</a:t>
            </a:r>
            <a:r>
              <a:rPr lang="ru-RU" b="0" i="0" dirty="0">
                <a:solidFill>
                  <a:srgbClr val="464848"/>
                </a:solidFill>
                <a:effectLst/>
                <a:latin typeface="Merriweather"/>
              </a:rPr>
              <a:t>.</a:t>
            </a:r>
            <a:endParaRPr lang="en-US" b="0" i="0" dirty="0">
              <a:solidFill>
                <a:srgbClr val="464848"/>
              </a:solidFill>
              <a:effectLst/>
              <a:latin typeface="Merriweather"/>
            </a:endParaRPr>
          </a:p>
          <a:p>
            <a:pPr algn="l"/>
            <a:endParaRPr lang="en-US" b="0" i="0" dirty="0">
              <a:solidFill>
                <a:srgbClr val="464848"/>
              </a:solidFill>
              <a:effectLst/>
              <a:latin typeface="Merriweather"/>
            </a:endParaRPr>
          </a:p>
          <a:p>
            <a:pPr algn="l"/>
            <a:r>
              <a:rPr lang="ru-RU" b="0" i="0" dirty="0">
                <a:solidFill>
                  <a:srgbClr val="464848"/>
                </a:solidFill>
                <a:effectLst/>
                <a:latin typeface="Merriweather"/>
              </a:rPr>
              <a:t>При всей их эффективности, идея до издевательства проста. Оказывается, если взять несколько не очень эффективных методов обучения и обучить исправлять ошибки друг друга, качество такой системы будет аж сильно выше, чем каждого из методов по отдельности.</a:t>
            </a:r>
          </a:p>
          <a:p>
            <a:pPr algn="l"/>
            <a:br>
              <a:rPr lang="ru-RU" dirty="0"/>
            </a:br>
            <a:r>
              <a:rPr lang="ru-RU" b="0" i="0" dirty="0">
                <a:solidFill>
                  <a:srgbClr val="464848"/>
                </a:solidFill>
                <a:effectLst/>
                <a:latin typeface="Merriweather"/>
              </a:rPr>
              <a:t>Причём даже лучше, когда взятые алгоритмы максимально нестабильны и сильно плавают от входных данных. Поэтому чаще берут Регрессию и Деревья Решений, которым достаточно одной сильной аномалии в данных, чтобы поехала вся модель. А вот Байеса и K-NN не берут никогда — они хоть и тупые, но очень стабильные.</a:t>
            </a:r>
            <a:endParaRPr lang="en-US" b="0" i="0" dirty="0">
              <a:solidFill>
                <a:srgbClr val="464848"/>
              </a:solidFill>
              <a:effectLst/>
              <a:latin typeface="Merriweather"/>
            </a:endParaRPr>
          </a:p>
          <a:p>
            <a:endParaRPr lang="en-US" b="0" i="0" dirty="0">
              <a:solidFill>
                <a:srgbClr val="464848"/>
              </a:solidFill>
              <a:effectLst/>
              <a:latin typeface="Merriweather"/>
            </a:endParaRPr>
          </a:p>
          <a:p>
            <a:pPr algn="l"/>
            <a:r>
              <a:rPr lang="ru-RU" b="0" i="0" dirty="0">
                <a:solidFill>
                  <a:srgbClr val="464848"/>
                </a:solidFill>
                <a:effectLst/>
                <a:latin typeface="Merriweather"/>
              </a:rPr>
              <a:t>Ансамбль можно собрать как угодно, хоть случайно нарезать в тазик классификаторы и залить регрессией. За точность, правда, тогда никто не ручается. Потому есть три проверенных способа делать ансамбли.</a:t>
            </a:r>
          </a:p>
          <a:p>
            <a:pPr indent="450215" algn="just">
              <a:lnSpc>
                <a:spcPct val="150000"/>
              </a:lnSpc>
            </a:pPr>
            <a:br>
              <a:rPr lang="ru-RU" dirty="0"/>
            </a:b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Стекинг</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когда обучается несколько разных алгоритмов и передаются их результаты на вход последнему (как правило регрессии), который принимает итоговое решение. На практике применяется довольно редко, поскольку следующие два вида более эффективны.</a:t>
            </a:r>
          </a:p>
          <a:p>
            <a:pPr indent="450215" algn="just">
              <a:lnSpc>
                <a:spcPct val="150000"/>
              </a:lnSpc>
            </a:pP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Беггинг</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обучение одним алгоритмом много раз на случайных выборках из исходных данных и последующем усреднении результатов, при этом данные в случайных выборках могут повторятся. Самым популярным примером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беггинга</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является алгоритм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Random Forest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беггинг</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на деревьях схема которого приведена ниже:</a:t>
            </a:r>
          </a:p>
          <a:p>
            <a:pPr indent="450215" algn="just">
              <a:lnSpc>
                <a:spcPct val="150000"/>
              </a:lnSpc>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p>
          <a:p>
            <a:r>
              <a:rPr lang="ru-RU" sz="1800" dirty="0" err="1">
                <a:effectLst/>
                <a:latin typeface="Times New Roman" panose="02020603050405020304" pitchFamily="18" charset="0"/>
                <a:ea typeface="Calibri" panose="020F0502020204030204" pitchFamily="34" charset="0"/>
              </a:rPr>
              <a:t>Бустинг</a:t>
            </a:r>
            <a:r>
              <a:rPr lang="ru-RU" sz="1800" dirty="0">
                <a:effectLst/>
                <a:latin typeface="Times New Roman" panose="02020603050405020304" pitchFamily="18" charset="0"/>
                <a:ea typeface="Calibri" panose="020F0502020204030204" pitchFamily="34" charset="0"/>
              </a:rPr>
              <a:t> – последовательное обучение алгоритмов, при этом выборки не случайны – в каждую новую выборку попадают часть данных, на которых алгоритм отработал неправильно, то есть происходит </a:t>
            </a:r>
            <a:r>
              <a:rPr lang="ru-RU" sz="1800" dirty="0" err="1">
                <a:effectLst/>
                <a:latin typeface="Times New Roman" panose="02020603050405020304" pitchFamily="18" charset="0"/>
                <a:ea typeface="Calibri" panose="020F0502020204030204" pitchFamily="34" charset="0"/>
              </a:rPr>
              <a:t>дообучение</a:t>
            </a:r>
            <a:r>
              <a:rPr lang="ru-RU" sz="1800" dirty="0">
                <a:effectLst/>
                <a:latin typeface="Times New Roman" panose="02020603050405020304" pitchFamily="18" charset="0"/>
                <a:ea typeface="Calibri" panose="020F0502020204030204" pitchFamily="34" charset="0"/>
              </a:rPr>
              <a:t> алгоритмов на ошибках предыдущего алгоритма. Среди всех методов, </a:t>
            </a:r>
            <a:r>
              <a:rPr lang="ru-RU" sz="1800" dirty="0" err="1">
                <a:effectLst/>
                <a:latin typeface="Times New Roman" panose="02020603050405020304" pitchFamily="18" charset="0"/>
                <a:ea typeface="Calibri" panose="020F0502020204030204" pitchFamily="34" charset="0"/>
              </a:rPr>
              <a:t>бустинг</a:t>
            </a:r>
            <a:r>
              <a:rPr lang="ru-RU" sz="1800" dirty="0">
                <a:effectLst/>
                <a:latin typeface="Times New Roman" panose="02020603050405020304" pitchFamily="18" charset="0"/>
                <a:ea typeface="Calibri" panose="020F0502020204030204" pitchFamily="34" charset="0"/>
              </a:rPr>
              <a:t>, в среднем, дает самые высокие результаты точности классификации, из минусов - не может быть распараллелен, но работает все равно быстрее чем нейросети </a:t>
            </a:r>
            <a:endParaRPr lang="ru-RU" b="0" i="0" dirty="0">
              <a:solidFill>
                <a:srgbClr val="464848"/>
              </a:solidFill>
              <a:effectLst/>
              <a:latin typeface="Merriweather"/>
            </a:endParaRPr>
          </a:p>
        </p:txBody>
      </p:sp>
    </p:spTree>
    <p:extLst>
      <p:ext uri="{BB962C8B-B14F-4D97-AF65-F5344CB8AC3E}">
        <p14:creationId xmlns:p14="http://schemas.microsoft.com/office/powerpoint/2010/main" val="1825610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111111"/>
                </a:solidFill>
                <a:effectLst/>
                <a:latin typeface="-apple-system"/>
              </a:rPr>
              <a:t>Интуитивно понятной, очевидной и почти неиспользуемой метрикой является </a:t>
            </a:r>
            <a:r>
              <a:rPr lang="ru-RU" b="0" i="0" dirty="0" err="1">
                <a:solidFill>
                  <a:srgbClr val="111111"/>
                </a:solidFill>
                <a:effectLst/>
                <a:latin typeface="-apple-system"/>
              </a:rPr>
              <a:t>accuracy</a:t>
            </a:r>
            <a:r>
              <a:rPr lang="ru-RU" b="0" i="0" dirty="0">
                <a:solidFill>
                  <a:srgbClr val="111111"/>
                </a:solidFill>
                <a:effectLst/>
                <a:latin typeface="-apple-system"/>
              </a:rPr>
              <a:t> — доля правильных ответов алгоритма:</a:t>
            </a:r>
          </a:p>
          <a:p>
            <a:r>
              <a:rPr lang="ru-RU" b="0" i="0" dirty="0">
                <a:solidFill>
                  <a:srgbClr val="111111"/>
                </a:solidFill>
                <a:effectLst/>
                <a:latin typeface="-apple-system"/>
              </a:rPr>
              <a:t>Допустим, мы хотим оценить работу спам-фильтра почты. У нас есть 100 не-спам писем, 90 из которых наш классификатор определил верно (</a:t>
            </a:r>
            <a:r>
              <a:rPr lang="ru-RU" b="0" i="0" dirty="0" err="1">
                <a:solidFill>
                  <a:srgbClr val="111111"/>
                </a:solidFill>
                <a:effectLst/>
                <a:latin typeface="-apple-system"/>
              </a:rPr>
              <a:t>True</a:t>
            </a:r>
            <a:r>
              <a:rPr lang="ru-RU" b="0" i="0" dirty="0">
                <a:solidFill>
                  <a:srgbClr val="111111"/>
                </a:solidFill>
                <a:effectLst/>
                <a:latin typeface="-apple-system"/>
              </a:rPr>
              <a:t> </a:t>
            </a:r>
            <a:r>
              <a:rPr lang="ru-RU" b="0" i="0" dirty="0" err="1">
                <a:solidFill>
                  <a:srgbClr val="111111"/>
                </a:solidFill>
                <a:effectLst/>
                <a:latin typeface="-apple-system"/>
              </a:rPr>
              <a:t>Negative</a:t>
            </a:r>
            <a:r>
              <a:rPr lang="ru-RU" b="0" i="0" dirty="0">
                <a:solidFill>
                  <a:srgbClr val="111111"/>
                </a:solidFill>
                <a:effectLst/>
                <a:latin typeface="-apple-system"/>
              </a:rPr>
              <a:t> = 90, </a:t>
            </a:r>
            <a:r>
              <a:rPr lang="ru-RU" b="0" i="0" dirty="0" err="1">
                <a:solidFill>
                  <a:srgbClr val="111111"/>
                </a:solidFill>
                <a:effectLst/>
                <a:latin typeface="-apple-system"/>
              </a:rPr>
              <a:t>False</a:t>
            </a:r>
            <a:r>
              <a:rPr lang="ru-RU" b="0" i="0" dirty="0">
                <a:solidFill>
                  <a:srgbClr val="111111"/>
                </a:solidFill>
                <a:effectLst/>
                <a:latin typeface="-apple-system"/>
              </a:rPr>
              <a:t> </a:t>
            </a:r>
            <a:r>
              <a:rPr lang="ru-RU" b="0" i="0" dirty="0" err="1">
                <a:solidFill>
                  <a:srgbClr val="111111"/>
                </a:solidFill>
                <a:effectLst/>
                <a:latin typeface="-apple-system"/>
              </a:rPr>
              <a:t>Positive</a:t>
            </a:r>
            <a:r>
              <a:rPr lang="ru-RU" b="0" i="0" dirty="0">
                <a:solidFill>
                  <a:srgbClr val="111111"/>
                </a:solidFill>
                <a:effectLst/>
                <a:latin typeface="-apple-system"/>
              </a:rPr>
              <a:t> = 10), и 10 спам-писем, 5 из которых классификатор также определил верно (</a:t>
            </a:r>
            <a:r>
              <a:rPr lang="ru-RU" b="0" i="0" dirty="0" err="1">
                <a:solidFill>
                  <a:srgbClr val="111111"/>
                </a:solidFill>
                <a:effectLst/>
                <a:latin typeface="-apple-system"/>
              </a:rPr>
              <a:t>True</a:t>
            </a:r>
            <a:r>
              <a:rPr lang="ru-RU" b="0" i="0" dirty="0">
                <a:solidFill>
                  <a:srgbClr val="111111"/>
                </a:solidFill>
                <a:effectLst/>
                <a:latin typeface="-apple-system"/>
              </a:rPr>
              <a:t> </a:t>
            </a:r>
            <a:r>
              <a:rPr lang="ru-RU" b="0" i="0" dirty="0" err="1">
                <a:solidFill>
                  <a:srgbClr val="111111"/>
                </a:solidFill>
                <a:effectLst/>
                <a:latin typeface="-apple-system"/>
              </a:rPr>
              <a:t>Positive</a:t>
            </a:r>
            <a:r>
              <a:rPr lang="ru-RU" b="0" i="0" dirty="0">
                <a:solidFill>
                  <a:srgbClr val="111111"/>
                </a:solidFill>
                <a:effectLst/>
                <a:latin typeface="-apple-system"/>
              </a:rPr>
              <a:t> = 5, </a:t>
            </a:r>
            <a:r>
              <a:rPr lang="ru-RU" b="0" i="0" dirty="0" err="1">
                <a:solidFill>
                  <a:srgbClr val="111111"/>
                </a:solidFill>
                <a:effectLst/>
                <a:latin typeface="-apple-system"/>
              </a:rPr>
              <a:t>False</a:t>
            </a:r>
            <a:r>
              <a:rPr lang="ru-RU" b="0" i="0" dirty="0">
                <a:solidFill>
                  <a:srgbClr val="111111"/>
                </a:solidFill>
                <a:effectLst/>
                <a:latin typeface="-apple-system"/>
              </a:rPr>
              <a:t> </a:t>
            </a:r>
            <a:r>
              <a:rPr lang="ru-RU" b="0" i="0" dirty="0" err="1">
                <a:solidFill>
                  <a:srgbClr val="111111"/>
                </a:solidFill>
                <a:effectLst/>
                <a:latin typeface="-apple-system"/>
              </a:rPr>
              <a:t>Negative</a:t>
            </a:r>
            <a:r>
              <a:rPr lang="ru-RU" b="0" i="0" dirty="0">
                <a:solidFill>
                  <a:srgbClr val="111111"/>
                </a:solidFill>
                <a:effectLst/>
                <a:latin typeface="-apple-system"/>
              </a:rPr>
              <a:t> = 5).</a:t>
            </a:r>
            <a:br>
              <a:rPr lang="ru-RU" dirty="0"/>
            </a:br>
            <a:r>
              <a:rPr lang="ru-RU" b="0" i="0" dirty="0">
                <a:solidFill>
                  <a:srgbClr val="111111"/>
                </a:solidFill>
                <a:effectLst/>
                <a:latin typeface="-apple-system"/>
              </a:rPr>
              <a:t>Тогда </a:t>
            </a:r>
            <a:r>
              <a:rPr lang="ru-RU" b="0" i="0" dirty="0" err="1">
                <a:solidFill>
                  <a:srgbClr val="111111"/>
                </a:solidFill>
                <a:effectLst/>
                <a:latin typeface="-apple-system"/>
              </a:rPr>
              <a:t>accuracy</a:t>
            </a:r>
            <a:r>
              <a:rPr lang="ru-RU" b="0" i="0" dirty="0">
                <a:solidFill>
                  <a:srgbClr val="111111"/>
                </a:solidFill>
                <a:effectLst/>
                <a:latin typeface="-apple-system"/>
              </a:rPr>
              <a:t>:</a:t>
            </a:r>
            <a:br>
              <a:rPr lang="ru-RU" dirty="0"/>
            </a:br>
            <a:r>
              <a:rPr lang="ru-RU" b="0" i="0" dirty="0">
                <a:solidFill>
                  <a:srgbClr val="111111"/>
                </a:solidFill>
                <a:effectLst/>
                <a:latin typeface="-apple-system"/>
              </a:rPr>
              <a:t>Однако если мы просто будем предсказывать все письма как не-спам, то получим более высокую </a:t>
            </a:r>
            <a:r>
              <a:rPr lang="ru-RU" b="0" i="0" dirty="0" err="1">
                <a:solidFill>
                  <a:srgbClr val="111111"/>
                </a:solidFill>
                <a:effectLst/>
                <a:latin typeface="-apple-system"/>
              </a:rPr>
              <a:t>accuracy</a:t>
            </a:r>
            <a:r>
              <a:rPr lang="ru-RU" b="0" i="0" dirty="0">
                <a:solidFill>
                  <a:srgbClr val="111111"/>
                </a:solidFill>
                <a:effectLst/>
                <a:latin typeface="-apple-system"/>
              </a:rPr>
              <a:t>:</a:t>
            </a:r>
            <a:br>
              <a:rPr lang="ru-RU" dirty="0"/>
            </a:br>
            <a:br>
              <a:rPr lang="ru-RU" dirty="0"/>
            </a:br>
            <a:r>
              <a:rPr lang="ru-RU" b="0" i="0" dirty="0">
                <a:solidFill>
                  <a:srgbClr val="111111"/>
                </a:solidFill>
                <a:effectLst/>
                <a:latin typeface="-apple-system"/>
              </a:rPr>
              <a:t>Precision можно интерпретировать как долю объектов, названных классификатором положительными и при этом действительно являющимися положительными, а </a:t>
            </a:r>
            <a:r>
              <a:rPr lang="ru-RU" b="0" i="0" dirty="0" err="1">
                <a:solidFill>
                  <a:srgbClr val="111111"/>
                </a:solidFill>
                <a:effectLst/>
                <a:latin typeface="-apple-system"/>
              </a:rPr>
              <a:t>recall</a:t>
            </a:r>
            <a:r>
              <a:rPr lang="ru-RU" b="0" i="0" dirty="0">
                <a:solidFill>
                  <a:srgbClr val="111111"/>
                </a:solidFill>
                <a:effectLst/>
                <a:latin typeface="-apple-system"/>
              </a:rPr>
              <a:t> показывает, какую долю объектов положительного класса из всех объектов положительного класса нашел алгоритм.</a:t>
            </a:r>
          </a:p>
          <a:p>
            <a:r>
              <a:rPr lang="ru-RU" b="0" i="0" dirty="0">
                <a:solidFill>
                  <a:srgbClr val="111111"/>
                </a:solidFill>
                <a:effectLst/>
                <a:latin typeface="-apple-system"/>
              </a:rPr>
              <a:t>При этом, наша модель совершенно не обладает никакой предсказательной силой, так как изначально мы хотели определять письма со спамом. Преодолеть это нам поможет переход с общей для всех классов метрики к отдельным показателям качества классов.</a:t>
            </a:r>
            <a:br>
              <a:rPr lang="ru-RU" dirty="0"/>
            </a:br>
            <a:endParaRPr lang="ru-RU" b="0" i="0" dirty="0">
              <a:solidFill>
                <a:srgbClr val="111111"/>
              </a:solidFill>
              <a:effectLst/>
              <a:latin typeface="-apple-system"/>
            </a:endParaRPr>
          </a:p>
          <a:p>
            <a:br>
              <a:rPr lang="ru-RU" dirty="0"/>
            </a:br>
            <a:endParaRPr lang="ru-RU" dirty="0"/>
          </a:p>
        </p:txBody>
      </p:sp>
      <p:sp>
        <p:nvSpPr>
          <p:cNvPr id="4" name="Номер слайда 3"/>
          <p:cNvSpPr>
            <a:spLocks noGrp="1"/>
          </p:cNvSpPr>
          <p:nvPr>
            <p:ph type="sldNum" sz="quarter" idx="5"/>
          </p:nvPr>
        </p:nvSpPr>
        <p:spPr/>
        <p:txBody>
          <a:bodyPr/>
          <a:lstStyle/>
          <a:p>
            <a:fld id="{D3194510-4DFF-4EE5-8960-AACFA22B1AD6}" type="slidenum">
              <a:rPr lang="ru-RU" smtClean="0"/>
              <a:pPr/>
              <a:t>23</a:t>
            </a:fld>
            <a:endParaRPr lang="ru-RU" dirty="0"/>
          </a:p>
        </p:txBody>
      </p:sp>
    </p:spTree>
    <p:extLst>
      <p:ext uri="{BB962C8B-B14F-4D97-AF65-F5344CB8AC3E}">
        <p14:creationId xmlns:p14="http://schemas.microsoft.com/office/powerpoint/2010/main" val="557890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a:t>Титульник</a:t>
            </a:r>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24</a:t>
            </a:fld>
            <a:endParaRPr lang="ru-RU"/>
          </a:p>
        </p:txBody>
      </p:sp>
    </p:spTree>
    <p:extLst>
      <p:ext uri="{BB962C8B-B14F-4D97-AF65-F5344CB8AC3E}">
        <p14:creationId xmlns:p14="http://schemas.microsoft.com/office/powerpoint/2010/main" val="2111066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ru-RU" sz="1200" b="0" i="0" dirty="0">
                <a:solidFill>
                  <a:srgbClr val="000000"/>
                </a:solidFill>
                <a:latin typeface="Arial"/>
                <a:ea typeface="Arial"/>
                <a:cs typeface="Arial"/>
                <a:sym typeface="Arial"/>
              </a:rPr>
              <a:t>во время рождественских каникул, когда его исследовательская лаборатория была закрыта и ему просто некуда было деваться. </a:t>
            </a:r>
            <a:endParaRPr dirty="0"/>
          </a:p>
          <a:p>
            <a:pPr marL="0" marR="0" lvl="0" indent="0" algn="l" rtl="0">
              <a:lnSpc>
                <a:spcPct val="100000"/>
              </a:lnSpc>
              <a:spcBef>
                <a:spcPts val="0"/>
              </a:spcBef>
              <a:spcAft>
                <a:spcPts val="0"/>
              </a:spcAft>
              <a:buClr>
                <a:srgbClr val="000000"/>
              </a:buClr>
              <a:buSzPts val="1200"/>
              <a:buFont typeface="Arial"/>
              <a:buNone/>
            </a:pPr>
            <a:r>
              <a:rPr lang="ru-RU" sz="1200" b="0" i="0" dirty="0">
                <a:solidFill>
                  <a:srgbClr val="000000"/>
                </a:solidFill>
                <a:latin typeface="Arial"/>
                <a:ea typeface="Arial"/>
                <a:cs typeface="Arial"/>
                <a:sym typeface="Arial"/>
              </a:rPr>
              <a:t>Он позаимствовал многие средства программирования, присущие другим языкам.</a:t>
            </a:r>
            <a:br>
              <a:rPr lang="ru-RU" sz="1200" b="0" i="0" dirty="0">
                <a:solidFill>
                  <a:srgbClr val="000000"/>
                </a:solidFill>
                <a:latin typeface="Arial"/>
                <a:ea typeface="Arial"/>
                <a:cs typeface="Arial"/>
                <a:sym typeface="Arial"/>
              </a:rPr>
            </a:br>
            <a:r>
              <a:rPr lang="ru-RU" sz="1200" b="0" i="0" dirty="0">
                <a:solidFill>
                  <a:srgbClr val="000000"/>
                </a:solidFill>
                <a:latin typeface="Arial"/>
                <a:ea typeface="Arial"/>
                <a:cs typeface="Arial"/>
                <a:sym typeface="Arial"/>
              </a:rPr>
              <a:t>В 1991 г. после испытаний и экспериментов в узком кругу друзей и коллег по работе, Python был размещен для общего доступа на суд широкой общественности.</a:t>
            </a:r>
            <a:br>
              <a:rPr lang="ru-RU" sz="1200" b="0" i="0" dirty="0">
                <a:solidFill>
                  <a:srgbClr val="000000"/>
                </a:solidFill>
                <a:latin typeface="Arial"/>
                <a:ea typeface="Arial"/>
                <a:cs typeface="Arial"/>
                <a:sym typeface="Arial"/>
              </a:rPr>
            </a:br>
            <a:endParaRPr sz="1200" b="0" i="0" dirty="0">
              <a:solidFill>
                <a:srgbClr val="000000"/>
              </a:solidFill>
              <a:latin typeface="Arial"/>
              <a:ea typeface="Arial"/>
              <a:cs typeface="Arial"/>
              <a:sym typeface="Arial"/>
            </a:endParaRPr>
          </a:p>
          <a:p>
            <a:pPr marL="0" lvl="0" indent="0" algn="l" rtl="0">
              <a:spcBef>
                <a:spcPts val="0"/>
              </a:spcBef>
              <a:spcAft>
                <a:spcPts val="0"/>
              </a:spcAft>
              <a:buNone/>
            </a:pPr>
            <a:endParaRPr b="0" i="0" dirty="0">
              <a:solidFill>
                <a:srgbClr val="000000"/>
              </a:solidFill>
              <a:latin typeface="Arial"/>
              <a:ea typeface="Arial"/>
              <a:cs typeface="Arial"/>
              <a:sym typeface="Arial"/>
            </a:endParaRPr>
          </a:p>
          <a:p>
            <a:pPr marL="0" lvl="0" indent="0" algn="l" rtl="0">
              <a:spcBef>
                <a:spcPts val="0"/>
              </a:spcBef>
              <a:spcAft>
                <a:spcPts val="0"/>
              </a:spcAft>
              <a:buNone/>
            </a:pPr>
            <a:r>
              <a:rPr lang="ru-RU" b="0" i="0" dirty="0">
                <a:solidFill>
                  <a:srgbClr val="000000"/>
                </a:solidFill>
                <a:latin typeface="Arial"/>
                <a:ea typeface="Arial"/>
                <a:cs typeface="Arial"/>
                <a:sym typeface="Arial"/>
              </a:rPr>
              <a:t>В отличие от других языков программирования, Python не только распространяется совершенно бесплатно, он не имеет абсолютно никаких ограничений в условиях применения. Никто не ограничивает коммерческое использование программных продуктов, написанных на этом языке, без каких-либо лицензионных отчислений.</a:t>
            </a:r>
            <a:br>
              <a:rPr lang="ru-RU" dirty="0"/>
            </a:br>
            <a:r>
              <a:rPr lang="ru-RU" b="0" i="0" dirty="0">
                <a:solidFill>
                  <a:srgbClr val="000000"/>
                </a:solidFill>
                <a:latin typeface="Arial"/>
                <a:ea typeface="Arial"/>
                <a:cs typeface="Arial"/>
                <a:sym typeface="Arial"/>
              </a:rPr>
              <a:t>Программисты также вольны модернизировать язык, не ставя в известность автора.</a:t>
            </a:r>
            <a:br>
              <a:rPr lang="ru-RU" dirty="0"/>
            </a:br>
            <a:r>
              <a:rPr lang="ru-RU" b="0" i="0" dirty="0">
                <a:solidFill>
                  <a:srgbClr val="000000"/>
                </a:solidFill>
                <a:latin typeface="Arial"/>
                <a:ea typeface="Arial"/>
                <a:cs typeface="Arial"/>
                <a:sym typeface="Arial"/>
              </a:rPr>
              <a:t>Наличие дружелюбного, отзывчивого сообщества пользователей считается наряду с дизайнерской интуицией Гвидо одним из факторов успеха Python. Развитие языка происходит согласно чётко регламентированному процессу создания, обсуждения, отбора и реализации документов PEP (Python </a:t>
            </a:r>
            <a:r>
              <a:rPr lang="ru-RU" b="0" i="0" dirty="0" err="1">
                <a:solidFill>
                  <a:srgbClr val="000000"/>
                </a:solidFill>
                <a:latin typeface="Arial"/>
                <a:ea typeface="Arial"/>
                <a:cs typeface="Arial"/>
                <a:sym typeface="Arial"/>
              </a:rPr>
              <a:t>Enhancement</a:t>
            </a:r>
            <a:r>
              <a:rPr lang="ru-RU" b="0" i="0" dirty="0">
                <a:solidFill>
                  <a:srgbClr val="000000"/>
                </a:solidFill>
                <a:latin typeface="Arial"/>
                <a:ea typeface="Arial"/>
                <a:cs typeface="Arial"/>
                <a:sym typeface="Arial"/>
              </a:rPr>
              <a:t> </a:t>
            </a:r>
            <a:r>
              <a:rPr lang="ru-RU" b="0" i="0" dirty="0" err="1">
                <a:solidFill>
                  <a:srgbClr val="000000"/>
                </a:solidFill>
                <a:latin typeface="Arial"/>
                <a:ea typeface="Arial"/>
                <a:cs typeface="Arial"/>
                <a:sym typeface="Arial"/>
              </a:rPr>
              <a:t>Proposal</a:t>
            </a:r>
            <a:r>
              <a:rPr lang="ru-RU" b="0" i="0" dirty="0">
                <a:solidFill>
                  <a:srgbClr val="000000"/>
                </a:solidFill>
                <a:latin typeface="Arial"/>
                <a:ea typeface="Arial"/>
                <a:cs typeface="Arial"/>
                <a:sym typeface="Arial"/>
              </a:rPr>
              <a:t>) — предложений по развитию Python.</a:t>
            </a:r>
            <a:endParaRPr dirty="0"/>
          </a:p>
        </p:txBody>
      </p:sp>
      <p:sp>
        <p:nvSpPr>
          <p:cNvPr id="348" name="Google Shape;34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26</a:t>
            </a:fld>
            <a:endParaRPr lang="ru-RU"/>
          </a:p>
        </p:txBody>
      </p:sp>
    </p:spTree>
    <p:extLst>
      <p:ext uri="{BB962C8B-B14F-4D97-AF65-F5344CB8AC3E}">
        <p14:creationId xmlns:p14="http://schemas.microsoft.com/office/powerpoint/2010/main" val="3040256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b="0" i="0" dirty="0">
                <a:solidFill>
                  <a:srgbClr val="333A4D"/>
                </a:solidFill>
                <a:effectLst/>
                <a:latin typeface="Roboto" panose="02000000000000000000" pitchFamily="2" charset="0"/>
              </a:rPr>
              <a:t>Относительно недавно в веб-разработке стали очень популярны </a:t>
            </a:r>
            <a:r>
              <a:rPr lang="ru-RU" b="0" i="0" u="none" strike="noStrike" dirty="0">
                <a:effectLst/>
                <a:latin typeface="Roboto" panose="02000000000000000000" pitchFamily="2" charset="0"/>
                <a:hlinkClick r:id="rId3"/>
              </a:rPr>
              <a:t>Python-фреймворки</a:t>
            </a:r>
            <a:r>
              <a:rPr lang="ru-RU" b="0" i="0" dirty="0">
                <a:solidFill>
                  <a:srgbClr val="333A4D"/>
                </a:solidFill>
                <a:effectLst/>
                <a:latin typeface="Roboto" panose="02000000000000000000" pitchFamily="2" charset="0"/>
              </a:rPr>
              <a:t>, такие как </a:t>
            </a:r>
            <a:r>
              <a:rPr lang="ru-RU" b="0" i="0" u="none" strike="noStrike" dirty="0" err="1">
                <a:effectLst/>
                <a:latin typeface="Roboto" panose="02000000000000000000" pitchFamily="2" charset="0"/>
                <a:hlinkClick r:id="rId4"/>
              </a:rPr>
              <a:t>Django</a:t>
            </a:r>
            <a:r>
              <a:rPr lang="ru-RU" b="0" i="0" dirty="0">
                <a:solidFill>
                  <a:srgbClr val="333A4D"/>
                </a:solidFill>
                <a:effectLst/>
                <a:latin typeface="Roboto" panose="02000000000000000000" pitchFamily="2" charset="0"/>
              </a:rPr>
              <a:t> и </a:t>
            </a:r>
            <a:r>
              <a:rPr lang="ru-RU" b="0" i="0" dirty="0" err="1">
                <a:solidFill>
                  <a:srgbClr val="333A4D"/>
                </a:solidFill>
                <a:effectLst/>
                <a:latin typeface="Roboto" panose="02000000000000000000" pitchFamily="2" charset="0"/>
              </a:rPr>
              <a:t>Flask</a:t>
            </a:r>
            <a:r>
              <a:rPr lang="ru-RU" b="0" i="0" dirty="0">
                <a:solidFill>
                  <a:srgbClr val="333A4D"/>
                </a:solidFill>
                <a:effectLst/>
                <a:latin typeface="Roboto" panose="02000000000000000000" pitchFamily="2" charset="0"/>
              </a:rPr>
              <a:t>. Они облегчают процесс написания на языке Python кода серверной части приложений. </a:t>
            </a:r>
          </a:p>
          <a:p>
            <a:pPr marL="0" lvl="0" indent="0" algn="l" rtl="0">
              <a:spcBef>
                <a:spcPts val="0"/>
              </a:spcBef>
              <a:spcAft>
                <a:spcPts val="0"/>
              </a:spcAft>
              <a:buNone/>
            </a:pPr>
            <a:endParaRPr lang="ru-RU" b="0" i="0" dirty="0">
              <a:solidFill>
                <a:srgbClr val="333A4D"/>
              </a:solidFill>
              <a:effectLst/>
              <a:latin typeface="Roboto" panose="02000000000000000000" pitchFamily="2" charset="0"/>
            </a:endParaRPr>
          </a:p>
          <a:p>
            <a:pPr algn="l"/>
            <a:r>
              <a:rPr lang="ru-RU" b="0" i="0" dirty="0">
                <a:solidFill>
                  <a:srgbClr val="333A4D"/>
                </a:solidFill>
                <a:effectLst/>
                <a:latin typeface="Roboto" panose="02000000000000000000" pitchFamily="2" charset="0"/>
              </a:rPr>
              <a:t>В качестве примера можно привести систему обработки электронной почты. Для сбора статистики и анализа данных требуется подсчитывать количество входящих писем, содержащих определенные ключевые слова. Это можно делать вручную, или же написать простой скрипт, который все посчитает сам.</a:t>
            </a:r>
          </a:p>
          <a:p>
            <a:pPr algn="l"/>
            <a:br>
              <a:rPr lang="ru-RU" dirty="0"/>
            </a:br>
            <a:r>
              <a:rPr lang="ru-RU" b="0" i="0" dirty="0">
                <a:solidFill>
                  <a:srgbClr val="333A4D"/>
                </a:solidFill>
                <a:effectLst/>
                <a:latin typeface="Roboto" panose="02000000000000000000" pitchFamily="2" charset="0"/>
              </a:rPr>
              <a:t>Есть несколько причин применения Python для задач автоматизации:</a:t>
            </a:r>
          </a:p>
          <a:p>
            <a:pPr algn="l">
              <a:buFont typeface="Arial" panose="020B0604020202020204" pitchFamily="34" charset="0"/>
              <a:buChar char="•"/>
            </a:pPr>
            <a:r>
              <a:rPr lang="ru-RU" b="0" i="0" dirty="0">
                <a:solidFill>
                  <a:srgbClr val="333A4D"/>
                </a:solidFill>
                <a:effectLst/>
                <a:latin typeface="Roboto" panose="02000000000000000000" pitchFamily="2" charset="0"/>
              </a:rPr>
              <a:t>простой синтаксис, позволяющий быстро писать сценарии;</a:t>
            </a:r>
          </a:p>
          <a:p>
            <a:pPr algn="l">
              <a:buFont typeface="Arial" panose="020B0604020202020204" pitchFamily="34" charset="0"/>
              <a:buChar char="•"/>
            </a:pPr>
            <a:r>
              <a:rPr lang="ru-RU" b="0" i="0" dirty="0">
                <a:solidFill>
                  <a:srgbClr val="333A4D"/>
                </a:solidFill>
                <a:effectLst/>
                <a:latin typeface="Roboto" panose="02000000000000000000" pitchFamily="2" charset="0"/>
              </a:rPr>
              <a:t>легкость отладки, связанная с тем, что код не компилируется перед запуском.</a:t>
            </a:r>
          </a:p>
          <a:p>
            <a:pPr algn="l">
              <a:buFont typeface="Arial" panose="020B0604020202020204" pitchFamily="34" charset="0"/>
              <a:buChar char="•"/>
            </a:pPr>
            <a:endParaRPr lang="ru-RU" b="0" i="0" dirty="0">
              <a:solidFill>
                <a:srgbClr val="333A4D"/>
              </a:solidFill>
              <a:effectLst/>
              <a:latin typeface="Roboto" panose="02000000000000000000" pitchFamily="2" charset="0"/>
            </a:endParaRPr>
          </a:p>
          <a:p>
            <a:pPr algn="l"/>
            <a:r>
              <a:rPr lang="en-US" b="0" i="0" dirty="0">
                <a:solidFill>
                  <a:srgbClr val="333A4D"/>
                </a:solidFill>
                <a:effectLst/>
                <a:latin typeface="var(--header-font)"/>
              </a:rPr>
              <a:t>Python </a:t>
            </a:r>
            <a:r>
              <a:rPr lang="ru-RU" b="0" i="0" dirty="0">
                <a:solidFill>
                  <a:srgbClr val="333A4D"/>
                </a:solidFill>
                <a:effectLst/>
                <a:latin typeface="var(--header-font)"/>
              </a:rPr>
              <a:t>и игры(</a:t>
            </a:r>
            <a:r>
              <a:rPr lang="en-US" b="0" i="0" dirty="0">
                <a:solidFill>
                  <a:srgbClr val="2C2D30"/>
                </a:solidFill>
                <a:effectLst/>
                <a:latin typeface="Roboto" panose="02000000000000000000" pitchFamily="2" charset="0"/>
              </a:rPr>
              <a:t>EVE Online, Battlefield 2, World of Tanks</a:t>
            </a:r>
            <a:r>
              <a:rPr lang="ru-RU" b="0" i="0" dirty="0">
                <a:solidFill>
                  <a:srgbClr val="2C2D30"/>
                </a:solidFill>
                <a:effectLst/>
                <a:latin typeface="Roboto" panose="02000000000000000000" pitchFamily="2" charset="0"/>
              </a:rPr>
              <a:t>)</a:t>
            </a:r>
            <a:r>
              <a:rPr lang="ru-RU" b="0" i="0" dirty="0">
                <a:solidFill>
                  <a:srgbClr val="333A4D"/>
                </a:solidFill>
                <a:effectLst/>
                <a:latin typeface="var(--header-font)"/>
              </a:rPr>
              <a:t>, боты, </a:t>
            </a:r>
            <a:r>
              <a:rPr lang="ru-RU" b="0" i="0" dirty="0" err="1">
                <a:solidFill>
                  <a:srgbClr val="333A4D"/>
                </a:solidFill>
                <a:effectLst/>
                <a:latin typeface="var(--header-font)"/>
              </a:rPr>
              <a:t>декстопные</a:t>
            </a:r>
            <a:r>
              <a:rPr lang="ru-RU" b="0" i="0" dirty="0">
                <a:solidFill>
                  <a:srgbClr val="333A4D"/>
                </a:solidFill>
                <a:effectLst/>
                <a:latin typeface="var(--header-font)"/>
              </a:rPr>
              <a:t> приложения(</a:t>
            </a:r>
            <a:r>
              <a:rPr lang="ru-RU" b="0" i="0" dirty="0">
                <a:solidFill>
                  <a:srgbClr val="2C2D30"/>
                </a:solidFill>
                <a:effectLst/>
                <a:latin typeface="Roboto" panose="02000000000000000000" pitchFamily="2" charset="0"/>
              </a:rPr>
              <a:t>графический редактор </a:t>
            </a:r>
            <a:r>
              <a:rPr lang="en-US" b="0" i="0" dirty="0">
                <a:solidFill>
                  <a:srgbClr val="2C2D30"/>
                </a:solidFill>
                <a:effectLst/>
                <a:latin typeface="Roboto" panose="02000000000000000000" pitchFamily="2" charset="0"/>
              </a:rPr>
              <a:t>GIMP</a:t>
            </a:r>
            <a:r>
              <a:rPr lang="ru-RU" b="0" i="0" dirty="0">
                <a:solidFill>
                  <a:srgbClr val="2C2D30"/>
                </a:solidFill>
                <a:effectLst/>
                <a:latin typeface="Roboto" panose="02000000000000000000" pitchFamily="2" charset="0"/>
              </a:rPr>
              <a:t>, </a:t>
            </a:r>
            <a:r>
              <a:rPr lang="en-US" b="0" i="0" dirty="0">
                <a:solidFill>
                  <a:srgbClr val="2C2D30"/>
                </a:solidFill>
                <a:effectLst/>
                <a:latin typeface="Roboto" panose="02000000000000000000" pitchFamily="2" charset="0"/>
              </a:rPr>
              <a:t> BitTorrent</a:t>
            </a:r>
            <a:r>
              <a:rPr lang="ru-RU" b="0" i="0" dirty="0">
                <a:solidFill>
                  <a:srgbClr val="2C2D30"/>
                </a:solidFill>
                <a:effectLst/>
                <a:latin typeface="Roboto" panose="02000000000000000000" pitchFamily="2" charset="0"/>
              </a:rPr>
              <a:t>)</a:t>
            </a:r>
          </a:p>
          <a:p>
            <a:pPr algn="l"/>
            <a:endParaRPr lang="ru-RU" b="0" i="0" dirty="0">
              <a:solidFill>
                <a:srgbClr val="2C2D30"/>
              </a:solidFill>
              <a:effectLst/>
              <a:latin typeface="Roboto" panose="02000000000000000000" pitchFamily="2" charset="0"/>
            </a:endParaRPr>
          </a:p>
          <a:p>
            <a:pPr algn="l"/>
            <a:r>
              <a:rPr lang="ru-RU" b="0" i="0" dirty="0">
                <a:solidFill>
                  <a:srgbClr val="2C2D30"/>
                </a:solidFill>
                <a:effectLst/>
                <a:latin typeface="Roboto" panose="02000000000000000000" pitchFamily="2" charset="0"/>
              </a:rPr>
              <a:t>В </a:t>
            </a:r>
            <a:r>
              <a:rPr lang="ru-RU" b="1" i="0" dirty="0">
                <a:solidFill>
                  <a:srgbClr val="2C2D30"/>
                </a:solidFill>
                <a:effectLst/>
                <a:latin typeface="Roboto" panose="02000000000000000000" pitchFamily="2" charset="0"/>
              </a:rPr>
              <a:t>Amazon и </a:t>
            </a:r>
            <a:r>
              <a:rPr lang="ru-RU" b="1" i="0" dirty="0" err="1">
                <a:solidFill>
                  <a:srgbClr val="2C2D30"/>
                </a:solidFill>
                <a:effectLst/>
                <a:latin typeface="Roboto" panose="02000000000000000000" pitchFamily="2" charset="0"/>
              </a:rPr>
              <a:t>Spotify</a:t>
            </a:r>
            <a:r>
              <a:rPr lang="ru-RU" b="0" i="0" dirty="0">
                <a:solidFill>
                  <a:srgbClr val="2C2D30"/>
                </a:solidFill>
                <a:effectLst/>
                <a:latin typeface="Roboto" panose="02000000000000000000" pitchFamily="2" charset="0"/>
              </a:rPr>
              <a:t> используют Python для анализа пользовательских данных, информации о продажах и разработки персонализированных рекомендаций.</a:t>
            </a:r>
          </a:p>
          <a:p>
            <a:pPr algn="l"/>
            <a:r>
              <a:rPr lang="ru-RU" b="0" i="0" dirty="0">
                <a:solidFill>
                  <a:srgbClr val="2C2D30"/>
                </a:solidFill>
                <a:effectLst/>
                <a:latin typeface="Roboto" panose="02000000000000000000" pitchFamily="2" charset="0"/>
              </a:rPr>
              <a:t>В </a:t>
            </a:r>
            <a:r>
              <a:rPr lang="ru-RU" b="1" i="0" dirty="0">
                <a:solidFill>
                  <a:srgbClr val="2C2D30"/>
                </a:solidFill>
                <a:effectLst/>
                <a:latin typeface="Roboto" panose="02000000000000000000" pitchFamily="2" charset="0"/>
              </a:rPr>
              <a:t>Walt Disney</a:t>
            </a:r>
            <a:r>
              <a:rPr lang="ru-RU" b="0" i="0" dirty="0">
                <a:solidFill>
                  <a:srgbClr val="2C2D30"/>
                </a:solidFill>
                <a:effectLst/>
                <a:latin typeface="Roboto" panose="02000000000000000000" pitchFamily="2" charset="0"/>
              </a:rPr>
              <a:t> применяют этот язык в качестве скриптового для анимации.</a:t>
            </a:r>
          </a:p>
          <a:p>
            <a:pPr algn="l"/>
            <a:r>
              <a:rPr lang="ru-RU" b="1" i="0" dirty="0">
                <a:solidFill>
                  <a:srgbClr val="2C2D30"/>
                </a:solidFill>
                <a:effectLst/>
                <a:latin typeface="Roboto" panose="02000000000000000000" pitchFamily="2" charset="0"/>
              </a:rPr>
              <a:t>YouTube и </a:t>
            </a:r>
            <a:r>
              <a:rPr lang="ru-RU" b="1" i="0" dirty="0" err="1">
                <a:solidFill>
                  <a:srgbClr val="2C2D30"/>
                </a:solidFill>
                <a:effectLst/>
                <a:latin typeface="Roboto" panose="02000000000000000000" pitchFamily="2" charset="0"/>
              </a:rPr>
              <a:t>Instagram</a:t>
            </a:r>
            <a:r>
              <a:rPr lang="ru-RU" b="0" i="0" dirty="0">
                <a:solidFill>
                  <a:srgbClr val="2C2D30"/>
                </a:solidFill>
                <a:effectLst/>
                <a:latin typeface="Roboto" panose="02000000000000000000" pitchFamily="2" charset="0"/>
              </a:rPr>
              <a:t>… Эти проекты полностью написаны на Python. Кроме того, холдинг </a:t>
            </a:r>
            <a:r>
              <a:rPr lang="ru-RU" b="0" i="0" dirty="0" err="1">
                <a:solidFill>
                  <a:srgbClr val="2C2D30"/>
                </a:solidFill>
                <a:effectLst/>
                <a:latin typeface="Roboto" panose="02000000000000000000" pitchFamily="2" charset="0"/>
              </a:rPr>
              <a:t>Alphabet</a:t>
            </a:r>
            <a:r>
              <a:rPr lang="ru-RU" b="0" i="0" dirty="0">
                <a:solidFill>
                  <a:srgbClr val="2C2D30"/>
                </a:solidFill>
                <a:effectLst/>
                <a:latin typeface="Roboto" panose="02000000000000000000" pitchFamily="2" charset="0"/>
              </a:rPr>
              <a:t> использует «питон» для </a:t>
            </a:r>
            <a:r>
              <a:rPr lang="ru-RU" b="0" i="0" dirty="0" err="1">
                <a:solidFill>
                  <a:srgbClr val="2C2D30"/>
                </a:solidFill>
                <a:effectLst/>
                <a:latin typeface="Roboto" panose="02000000000000000000" pitchFamily="2" charset="0"/>
              </a:rPr>
              <a:t>скрейпинга</a:t>
            </a:r>
            <a:r>
              <a:rPr lang="ru-RU" b="0" i="0" dirty="0">
                <a:solidFill>
                  <a:srgbClr val="2C2D30"/>
                </a:solidFill>
                <a:effectLst/>
                <a:latin typeface="Roboto" panose="02000000000000000000" pitchFamily="2" charset="0"/>
              </a:rPr>
              <a:t> в Google — извлечения данных со страниц веб-ресурсов.</a:t>
            </a:r>
          </a:p>
          <a:p>
            <a:pPr algn="l"/>
            <a:r>
              <a:rPr lang="ru-RU" b="1" i="0" dirty="0" err="1">
                <a:solidFill>
                  <a:srgbClr val="2C2D30"/>
                </a:solidFill>
                <a:effectLst/>
                <a:latin typeface="Roboto" panose="02000000000000000000" pitchFamily="2" charset="0"/>
              </a:rPr>
              <a:t>Netflix</a:t>
            </a:r>
            <a:r>
              <a:rPr lang="ru-RU" b="0" i="0" dirty="0">
                <a:solidFill>
                  <a:srgbClr val="2C2D30"/>
                </a:solidFill>
                <a:effectLst/>
                <a:latin typeface="Roboto" panose="02000000000000000000" pitchFamily="2" charset="0"/>
              </a:rPr>
              <a:t> создала свой рекомендательный сервис с нуля на Python.</a:t>
            </a:r>
          </a:p>
          <a:p>
            <a:pPr algn="l"/>
            <a:r>
              <a:rPr lang="ru-RU" b="1" i="0" dirty="0">
                <a:solidFill>
                  <a:srgbClr val="2C2D30"/>
                </a:solidFill>
                <a:effectLst/>
                <a:latin typeface="Roboto" panose="02000000000000000000" pitchFamily="2" charset="0"/>
              </a:rPr>
              <a:t>Autodesk </a:t>
            </a:r>
            <a:r>
              <a:rPr lang="ru-RU" b="0" i="0" dirty="0">
                <a:solidFill>
                  <a:srgbClr val="2C2D30"/>
                </a:solidFill>
                <a:effectLst/>
                <a:latin typeface="Roboto" panose="02000000000000000000" pitchFamily="2" charset="0"/>
              </a:rPr>
              <a:t>в своём редакторе 3D-анимации Maya с помощью Python создаёт мультипликацию. Так же язык использует студия </a:t>
            </a:r>
            <a:r>
              <a:rPr lang="ru-RU" b="1" i="0" dirty="0">
                <a:solidFill>
                  <a:srgbClr val="2C2D30"/>
                </a:solidFill>
                <a:effectLst/>
                <a:latin typeface="Roboto" panose="02000000000000000000" pitchFamily="2" charset="0"/>
              </a:rPr>
              <a:t>Pixar</a:t>
            </a:r>
            <a:r>
              <a:rPr lang="ru-RU" b="0" i="0" dirty="0">
                <a:solidFill>
                  <a:srgbClr val="2C2D30"/>
                </a:solidFill>
                <a:effectLst/>
                <a:latin typeface="Roboto" panose="02000000000000000000" pitchFamily="2" charset="0"/>
              </a:rPr>
              <a:t>.</a:t>
            </a:r>
          </a:p>
          <a:p>
            <a:pPr algn="l"/>
            <a:r>
              <a:rPr lang="ru-RU" b="1" i="0" dirty="0" err="1">
                <a:solidFill>
                  <a:srgbClr val="2C2D30"/>
                </a:solidFill>
                <a:effectLst/>
                <a:latin typeface="Roboto" panose="02000000000000000000" pitchFamily="2" charset="0"/>
              </a:rPr>
              <a:t>JPMorgan</a:t>
            </a:r>
            <a:r>
              <a:rPr lang="ru-RU" b="1" i="0" dirty="0">
                <a:solidFill>
                  <a:srgbClr val="2C2D30"/>
                </a:solidFill>
                <a:effectLst/>
                <a:latin typeface="Roboto" panose="02000000000000000000" pitchFamily="2" charset="0"/>
              </a:rPr>
              <a:t> Chase</a:t>
            </a:r>
            <a:r>
              <a:rPr lang="ru-RU" b="0" i="0" dirty="0">
                <a:solidFill>
                  <a:srgbClr val="2C2D30"/>
                </a:solidFill>
                <a:effectLst/>
                <a:latin typeface="Roboto" panose="02000000000000000000" pitchFamily="2" charset="0"/>
              </a:rPr>
              <a:t>, крупный американский финансовый холдинг, применяет Python для прогнозирования рынка.</a:t>
            </a:r>
          </a:p>
          <a:p>
            <a:pPr algn="l"/>
            <a:r>
              <a:rPr lang="ru-RU" b="1" i="0" dirty="0">
                <a:solidFill>
                  <a:srgbClr val="2C2D30"/>
                </a:solidFill>
                <a:effectLst/>
                <a:latin typeface="Roboto" panose="02000000000000000000" pitchFamily="2" charset="0"/>
              </a:rPr>
              <a:t>NASA </a:t>
            </a:r>
            <a:r>
              <a:rPr lang="ru-RU" b="0" i="0" dirty="0">
                <a:solidFill>
                  <a:srgbClr val="2C2D30"/>
                </a:solidFill>
                <a:effectLst/>
                <a:latin typeface="Roboto" panose="02000000000000000000" pitchFamily="2" charset="0"/>
              </a:rPr>
              <a:t>работает с проектами на этом языке программирования, чтобы проводить научные вычисления.</a:t>
            </a:r>
          </a:p>
          <a:p>
            <a:pPr algn="l"/>
            <a:endParaRPr lang="ru-RU" b="0" i="0" dirty="0">
              <a:solidFill>
                <a:srgbClr val="333A4D"/>
              </a:solidFill>
              <a:effectLst/>
              <a:latin typeface="var(--header-font)"/>
            </a:endParaRPr>
          </a:p>
          <a:p>
            <a:pPr marL="0" lvl="0" indent="0" algn="l" rtl="0">
              <a:spcBef>
                <a:spcPts val="0"/>
              </a:spcBef>
              <a:spcAft>
                <a:spcPts val="0"/>
              </a:spcAft>
              <a:buNone/>
            </a:pPr>
            <a:r>
              <a:rPr lang="ru-RU" sz="1200" b="0" i="0" dirty="0">
                <a:solidFill>
                  <a:schemeClr val="dk1"/>
                </a:solidFill>
                <a:latin typeface="Arial"/>
                <a:ea typeface="Arial"/>
                <a:cs typeface="Arial"/>
                <a:sym typeface="Arial"/>
              </a:rPr>
              <a:t>Простой, но выразительный синтаксис. Знание английского языка на уровне первых классов школы — это уже победа, потому что азы Python можно считать освоенными. Дальше будет не сильно сложнее. Если же вы уже знакомы, например, с Java, то вы будете приятно удивлены тем, как легко сказать миру «привет».</a:t>
            </a:r>
            <a:endParaRPr lang="ru-RU" dirty="0"/>
          </a:p>
          <a:p>
            <a:pPr marL="0" lvl="0" indent="0" algn="l" rtl="0">
              <a:spcBef>
                <a:spcPts val="0"/>
              </a:spcBef>
              <a:spcAft>
                <a:spcPts val="0"/>
              </a:spcAft>
              <a:buNone/>
            </a:pPr>
            <a:r>
              <a:rPr lang="ru-RU" sz="1200" b="0" i="0" dirty="0">
                <a:solidFill>
                  <a:schemeClr val="dk1"/>
                </a:solidFill>
                <a:latin typeface="Arial"/>
                <a:ea typeface="Arial"/>
                <a:cs typeface="Arial"/>
                <a:sym typeface="Arial"/>
              </a:rPr>
              <a:t>Богатый выбор библиотек. И речь не только о библиотеках алгоритмов машинного обучения — на Python разрабатывают облачные хранилища, стриминговые сервисы, и даже игры (хоть в них иногда и приходится обыгрывать тормоза как фичу, а не баг).</a:t>
            </a:r>
            <a:endParaRPr lang="ru-RU" dirty="0"/>
          </a:p>
          <a:p>
            <a:pPr marL="0" lvl="0" indent="0" algn="l" rtl="0">
              <a:spcBef>
                <a:spcPts val="0"/>
              </a:spcBef>
              <a:spcAft>
                <a:spcPts val="0"/>
              </a:spcAft>
              <a:buNone/>
            </a:pPr>
            <a:r>
              <a:rPr lang="ru-RU" sz="1200" b="0" i="0" dirty="0">
                <a:solidFill>
                  <a:schemeClr val="dk1"/>
                </a:solidFill>
                <a:latin typeface="Arial"/>
                <a:ea typeface="Arial"/>
                <a:cs typeface="Arial"/>
                <a:sym typeface="Arial"/>
              </a:rPr>
              <a:t>Высокая культура документации. Сам Python прекрасно документирован, и обычно библиотеки на нём продолжают эту традицию.</a:t>
            </a:r>
            <a:endParaRPr lang="ru-RU" dirty="0"/>
          </a:p>
          <a:p>
            <a:br>
              <a:rPr lang="ru-RU" dirty="0"/>
            </a:br>
            <a:endParaRPr lang="ru-RU" b="0" i="0" dirty="0">
              <a:solidFill>
                <a:srgbClr val="333A4D"/>
              </a:solidFill>
              <a:effectLst/>
              <a:latin typeface="Roboto" panose="02000000000000000000" pitchFamily="2" charset="0"/>
            </a:endParaRPr>
          </a:p>
          <a:p>
            <a:endParaRPr lang="ru-RU" dirty="0"/>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27</a:t>
            </a:fld>
            <a:endParaRPr/>
          </a:p>
        </p:txBody>
      </p:sp>
    </p:spTree>
    <p:extLst>
      <p:ext uri="{BB962C8B-B14F-4D97-AF65-F5344CB8AC3E}">
        <p14:creationId xmlns:p14="http://schemas.microsoft.com/office/powerpoint/2010/main" val="851289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28</a:t>
            </a:fld>
            <a:endParaRPr lang="ru-RU"/>
          </a:p>
        </p:txBody>
      </p:sp>
    </p:spTree>
    <p:extLst>
      <p:ext uri="{BB962C8B-B14F-4D97-AF65-F5344CB8AC3E}">
        <p14:creationId xmlns:p14="http://schemas.microsoft.com/office/powerpoint/2010/main" val="3325958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29</a:t>
            </a:fld>
            <a:endParaRPr lang="ru-RU"/>
          </a:p>
        </p:txBody>
      </p:sp>
    </p:spTree>
    <p:extLst>
      <p:ext uri="{BB962C8B-B14F-4D97-AF65-F5344CB8AC3E}">
        <p14:creationId xmlns:p14="http://schemas.microsoft.com/office/powerpoint/2010/main" val="31402888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a:t>Скрин</a:t>
            </a:r>
            <a:r>
              <a:rPr lang="ru-RU" dirty="0"/>
              <a:t> с сайта КРОК</a:t>
            </a:r>
          </a:p>
          <a:p>
            <a:r>
              <a:rPr lang="ru-RU" dirty="0"/>
              <a:t>Очень скучный </a:t>
            </a:r>
            <a:r>
              <a:rPr lang="ru-RU" dirty="0" err="1"/>
              <a:t>бизнесовый</a:t>
            </a:r>
            <a:r>
              <a:rPr lang="ru-RU" dirty="0"/>
              <a:t> слайд, но с полезной инфой о компании. Необходим дизайн для нашей ЦА: студенты</a:t>
            </a:r>
          </a:p>
        </p:txBody>
      </p:sp>
      <p:sp>
        <p:nvSpPr>
          <p:cNvPr id="4" name="Номер слайда 3"/>
          <p:cNvSpPr>
            <a:spLocks noGrp="1"/>
          </p:cNvSpPr>
          <p:nvPr>
            <p:ph type="sldNum" sz="quarter" idx="10"/>
          </p:nvPr>
        </p:nvSpPr>
        <p:spPr/>
        <p:txBody>
          <a:bodyPr/>
          <a:lstStyle/>
          <a:p>
            <a:fld id="{D3194510-4DFF-4EE5-8960-AACFA22B1AD6}" type="slidenum">
              <a:rPr lang="ru-RU" smtClean="0"/>
              <a:t>3</a:t>
            </a:fld>
            <a:endParaRPr lang="ru-RU"/>
          </a:p>
        </p:txBody>
      </p:sp>
    </p:spTree>
    <p:extLst>
      <p:ext uri="{BB962C8B-B14F-4D97-AF65-F5344CB8AC3E}">
        <p14:creationId xmlns:p14="http://schemas.microsoft.com/office/powerpoint/2010/main" val="1229715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F2C7041D-57C7-415F-A8B0-46315242A6AF}"/>
              </a:ext>
            </a:extLst>
          </p:cNvPr>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170959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F2C7041D-57C7-415F-A8B0-46315242A6AF}"/>
              </a:ext>
            </a:extLst>
          </p:cNvPr>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640605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F2C7041D-57C7-415F-A8B0-46315242A6AF}"/>
              </a:ext>
            </a:extLst>
          </p:cNvPr>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692096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F2C7041D-57C7-415F-A8B0-46315242A6AF}"/>
              </a:ext>
            </a:extLst>
          </p:cNvPr>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166779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lvl="0" indent="0" algn="l" rtl="0">
              <a:spcBef>
                <a:spcPts val="0"/>
              </a:spcBef>
              <a:spcAft>
                <a:spcPts val="0"/>
              </a:spcAft>
              <a:buNone/>
            </a:pPr>
            <a:r>
              <a:rPr lang="ru-RU" dirty="0"/>
              <a:t>Python</a:t>
            </a:r>
          </a:p>
          <a:p>
            <a:pPr marL="0" lvl="0" indent="0" algn="l" rtl="0">
              <a:spcBef>
                <a:spcPts val="0"/>
              </a:spcBef>
              <a:spcAft>
                <a:spcPts val="0"/>
              </a:spcAft>
              <a:buNone/>
            </a:pPr>
            <a:r>
              <a:rPr lang="ru-RU" sz="1200" b="1" i="0" dirty="0" err="1">
                <a:solidFill>
                  <a:schemeClr val="dk1"/>
                </a:solidFill>
                <a:latin typeface="Arial"/>
                <a:ea typeface="Arial"/>
                <a:cs typeface="Arial"/>
                <a:sym typeface="Arial"/>
              </a:rPr>
              <a:t>Коалесценция</a:t>
            </a:r>
            <a:endParaRPr lang="ru-RU" dirty="0"/>
          </a:p>
          <a:p>
            <a:pPr marL="0" lvl="0" indent="0" algn="l" rtl="0">
              <a:spcBef>
                <a:spcPts val="0"/>
              </a:spcBef>
              <a:spcAft>
                <a:spcPts val="0"/>
              </a:spcAft>
              <a:buNone/>
            </a:pPr>
            <a:r>
              <a:rPr lang="ru-RU" dirty="0" err="1"/>
              <a:t>Pandas</a:t>
            </a:r>
            <a:endParaRPr lang="ru-RU" dirty="0"/>
          </a:p>
          <a:p>
            <a:pPr marL="0" lvl="0" indent="0" algn="l" rtl="0">
              <a:spcBef>
                <a:spcPts val="0"/>
              </a:spcBef>
              <a:spcAft>
                <a:spcPts val="0"/>
              </a:spcAft>
              <a:buNone/>
            </a:pPr>
            <a:r>
              <a:rPr lang="ru-RU" dirty="0"/>
              <a:t>Корреляция</a:t>
            </a:r>
          </a:p>
          <a:p>
            <a:pPr marL="0" lvl="0" indent="0" algn="l" rtl="0">
              <a:spcBef>
                <a:spcPts val="0"/>
              </a:spcBef>
              <a:spcAft>
                <a:spcPts val="0"/>
              </a:spcAft>
              <a:buNone/>
            </a:pPr>
            <a:r>
              <a:rPr lang="ru-RU" dirty="0"/>
              <a:t>Метод Шарпи</a:t>
            </a:r>
          </a:p>
          <a:p>
            <a:pPr marL="0" lvl="0" indent="0" algn="l" rtl="0">
              <a:spcBef>
                <a:spcPts val="0"/>
              </a:spcBef>
              <a:spcAft>
                <a:spcPts val="0"/>
              </a:spcAft>
              <a:buNone/>
            </a:pPr>
            <a:r>
              <a:rPr lang="ru-RU" dirty="0"/>
              <a:t>Регрессия</a:t>
            </a:r>
          </a:p>
          <a:p>
            <a:pPr marL="0" lvl="0" indent="0" algn="l" rtl="0">
              <a:spcBef>
                <a:spcPts val="0"/>
              </a:spcBef>
              <a:spcAft>
                <a:spcPts val="0"/>
              </a:spcAft>
              <a:buNone/>
            </a:pPr>
            <a:r>
              <a:rPr lang="ru-RU" dirty="0"/>
              <a:t>Кластеризация</a:t>
            </a:r>
          </a:p>
          <a:p>
            <a:pPr marL="0" lvl="0" indent="0" algn="l" rtl="0">
              <a:spcBef>
                <a:spcPts val="0"/>
              </a:spcBef>
              <a:spcAft>
                <a:spcPts val="0"/>
              </a:spcAft>
              <a:buNone/>
            </a:pPr>
            <a:r>
              <a:rPr lang="ru-RU" dirty="0" err="1"/>
              <a:t>Преюдиция</a:t>
            </a:r>
            <a:endParaRPr lang="ru-RU" dirty="0"/>
          </a:p>
          <a:p>
            <a:pPr marL="0" lvl="0" indent="0" algn="l" rtl="0">
              <a:spcBef>
                <a:spcPts val="0"/>
              </a:spcBef>
              <a:spcAft>
                <a:spcPts val="0"/>
              </a:spcAft>
              <a:buNone/>
            </a:pPr>
            <a:r>
              <a:rPr lang="ru-RU" dirty="0"/>
              <a:t>Конкатенация</a:t>
            </a:r>
          </a:p>
          <a:p>
            <a:pPr marL="0" lvl="0" indent="0" algn="l" rtl="0">
              <a:spcBef>
                <a:spcPts val="0"/>
              </a:spcBef>
              <a:spcAft>
                <a:spcPts val="0"/>
              </a:spcAft>
              <a:buNone/>
            </a:pPr>
            <a:r>
              <a:rPr lang="ru-RU" dirty="0" err="1"/>
              <a:t>Случаный</a:t>
            </a:r>
            <a:r>
              <a:rPr lang="ru-RU" dirty="0"/>
              <a:t> лес</a:t>
            </a:r>
          </a:p>
          <a:p>
            <a:pPr marL="0" lvl="0" indent="0" algn="l" rtl="0">
              <a:spcBef>
                <a:spcPts val="0"/>
              </a:spcBef>
              <a:spcAft>
                <a:spcPts val="0"/>
              </a:spcAft>
              <a:buNone/>
            </a:pPr>
            <a:r>
              <a:rPr lang="ru-RU" dirty="0"/>
              <a:t>Метод опорных векторов</a:t>
            </a:r>
          </a:p>
          <a:p>
            <a:pPr marL="0" lvl="0" indent="0" algn="l" rtl="0">
              <a:spcBef>
                <a:spcPts val="0"/>
              </a:spcBef>
              <a:spcAft>
                <a:spcPts val="0"/>
              </a:spcAft>
              <a:buNone/>
            </a:pPr>
            <a:r>
              <a:rPr lang="ru-RU" dirty="0"/>
              <a:t>Критерий согласия Фишера, </a:t>
            </a:r>
            <a:r>
              <a:rPr lang="ru-RU" dirty="0" err="1"/>
              <a:t>Колморова</a:t>
            </a:r>
            <a:r>
              <a:rPr lang="ru-RU" dirty="0"/>
              <a:t>-Смирнова</a:t>
            </a:r>
          </a:p>
          <a:p>
            <a:pPr marL="0" lvl="0" indent="0" algn="l" rtl="0">
              <a:spcBef>
                <a:spcPts val="0"/>
              </a:spcBef>
              <a:spcAft>
                <a:spcPts val="0"/>
              </a:spcAft>
              <a:buNone/>
            </a:pPr>
            <a:r>
              <a:rPr lang="ru-RU" sz="1200" b="0" i="0" dirty="0">
                <a:solidFill>
                  <a:schemeClr val="dk1"/>
                </a:solidFill>
                <a:latin typeface="Arial"/>
                <a:ea typeface="Arial"/>
                <a:cs typeface="Arial"/>
                <a:sym typeface="Arial"/>
              </a:rPr>
              <a:t>Трюизм</a:t>
            </a:r>
            <a:endParaRPr lang="ru-RU" dirty="0"/>
          </a:p>
          <a:p>
            <a:pPr marL="0" lvl="0" indent="0" algn="l" rtl="0">
              <a:spcBef>
                <a:spcPts val="0"/>
              </a:spcBef>
              <a:spcAft>
                <a:spcPts val="0"/>
              </a:spcAft>
              <a:buNone/>
            </a:pPr>
            <a:r>
              <a:rPr lang="ru-RU" sz="1200" b="0" i="0" dirty="0">
                <a:solidFill>
                  <a:schemeClr val="dk1"/>
                </a:solidFill>
                <a:latin typeface="Arial"/>
                <a:ea typeface="Arial"/>
                <a:cs typeface="Arial"/>
                <a:sym typeface="Arial"/>
              </a:rPr>
              <a:t>Треугольник </a:t>
            </a:r>
            <a:r>
              <a:rPr lang="ru-RU" sz="1200" b="0" i="0" dirty="0" err="1">
                <a:solidFill>
                  <a:schemeClr val="dk1"/>
                </a:solidFill>
                <a:latin typeface="Arial"/>
                <a:ea typeface="Arial"/>
                <a:cs typeface="Arial"/>
                <a:sym typeface="Arial"/>
              </a:rPr>
              <a:t>серпинского</a:t>
            </a:r>
            <a:endParaRPr lang="ru-RU" sz="1200" b="0" i="0" dirty="0">
              <a:solidFill>
                <a:schemeClr val="dk1"/>
              </a:solidFill>
              <a:latin typeface="Arial"/>
              <a:ea typeface="Arial"/>
              <a:cs typeface="Arial"/>
              <a:sym typeface="Arial"/>
            </a:endParaRPr>
          </a:p>
          <a:p>
            <a:pPr marL="0" lvl="0" indent="0" algn="l" rtl="0">
              <a:spcBef>
                <a:spcPts val="0"/>
              </a:spcBef>
              <a:spcAft>
                <a:spcPts val="0"/>
              </a:spcAft>
              <a:buNone/>
            </a:pPr>
            <a:r>
              <a:rPr lang="ru-RU" sz="1200" b="0" i="0" dirty="0">
                <a:solidFill>
                  <a:schemeClr val="dk1"/>
                </a:solidFill>
                <a:latin typeface="Arial"/>
                <a:ea typeface="Arial"/>
                <a:cs typeface="Arial"/>
                <a:sym typeface="Arial"/>
              </a:rPr>
              <a:t>Ансамблевые методы</a:t>
            </a:r>
            <a:endParaRPr lang="ru-RU" dirty="0"/>
          </a:p>
          <a:p>
            <a:pPr marL="0" lvl="0" indent="0" algn="l" rtl="0">
              <a:spcBef>
                <a:spcPts val="0"/>
              </a:spcBef>
              <a:spcAft>
                <a:spcPts val="0"/>
              </a:spcAft>
              <a:buNone/>
            </a:pPr>
            <a:r>
              <a:rPr lang="ru-RU" sz="1200" b="0" i="0" dirty="0" err="1">
                <a:solidFill>
                  <a:schemeClr val="dk1"/>
                </a:solidFill>
                <a:latin typeface="Arial"/>
                <a:ea typeface="Arial"/>
                <a:cs typeface="Arial"/>
                <a:sym typeface="Arial"/>
              </a:rPr>
              <a:t>Юпайтер</a:t>
            </a:r>
            <a:endParaRPr lang="ru-RU" sz="1200" b="0" i="0" dirty="0">
              <a:solidFill>
                <a:schemeClr val="dk1"/>
              </a:solidFill>
              <a:latin typeface="Arial"/>
              <a:ea typeface="Arial"/>
              <a:cs typeface="Arial"/>
              <a:sym typeface="Arial"/>
            </a:endParaRPr>
          </a:p>
          <a:p>
            <a:pPr marL="0" lvl="0" indent="0" algn="l" rtl="0">
              <a:spcBef>
                <a:spcPts val="0"/>
              </a:spcBef>
              <a:spcAft>
                <a:spcPts val="0"/>
              </a:spcAft>
              <a:buNone/>
            </a:pPr>
            <a:r>
              <a:rPr lang="ru-RU" sz="1200" b="0" i="0" dirty="0">
                <a:solidFill>
                  <a:schemeClr val="dk1"/>
                </a:solidFill>
                <a:latin typeface="Arial"/>
                <a:ea typeface="Arial"/>
                <a:cs typeface="Arial"/>
                <a:sym typeface="Arial"/>
              </a:rPr>
              <a:t>ARCH</a:t>
            </a:r>
          </a:p>
          <a:p>
            <a:pPr marL="0" lvl="0" indent="0" algn="l" rtl="0">
              <a:spcBef>
                <a:spcPts val="0"/>
              </a:spcBef>
              <a:spcAft>
                <a:spcPts val="0"/>
              </a:spcAft>
              <a:buNone/>
            </a:pPr>
            <a:r>
              <a:rPr lang="ru-RU" sz="1200" b="1" i="0" dirty="0" err="1">
                <a:solidFill>
                  <a:schemeClr val="dk1"/>
                </a:solidFill>
                <a:latin typeface="Arial"/>
                <a:ea typeface="Arial"/>
                <a:cs typeface="Arial"/>
                <a:sym typeface="Arial"/>
              </a:rPr>
              <a:t>Аусформинг</a:t>
            </a:r>
            <a:endParaRPr lang="ru-RU" sz="1200" b="0" i="0" dirty="0">
              <a:solidFill>
                <a:schemeClr val="dk1"/>
              </a:solidFill>
              <a:latin typeface="Arial"/>
              <a:ea typeface="Arial"/>
              <a:cs typeface="Arial"/>
              <a:sym typeface="Arial"/>
            </a:endParaRPr>
          </a:p>
          <a:p>
            <a:pPr marL="0" lvl="0" indent="0" algn="l" rtl="0">
              <a:spcBef>
                <a:spcPts val="0"/>
              </a:spcBef>
              <a:spcAft>
                <a:spcPts val="0"/>
              </a:spcAft>
              <a:buNone/>
            </a:pPr>
            <a:r>
              <a:rPr lang="ru-RU" sz="1200" b="0" i="0" dirty="0" err="1">
                <a:solidFill>
                  <a:schemeClr val="dk1"/>
                </a:solidFill>
                <a:latin typeface="Arial"/>
                <a:ea typeface="Arial"/>
                <a:cs typeface="Arial"/>
                <a:sym typeface="Arial"/>
              </a:rPr>
              <a:t>Bash</a:t>
            </a:r>
            <a:endParaRPr lang="ru-RU" dirty="0"/>
          </a:p>
          <a:p>
            <a:pPr marL="0" lvl="0" indent="0" algn="l" rtl="0">
              <a:spcBef>
                <a:spcPts val="0"/>
              </a:spcBef>
              <a:spcAft>
                <a:spcPts val="0"/>
              </a:spcAft>
              <a:buNone/>
            </a:pPr>
            <a:r>
              <a:rPr lang="ru-RU" sz="1200" b="0" i="0" dirty="0" err="1">
                <a:solidFill>
                  <a:schemeClr val="dk1"/>
                </a:solidFill>
                <a:latin typeface="Arial"/>
                <a:ea typeface="Arial"/>
                <a:cs typeface="Arial"/>
                <a:sym typeface="Arial"/>
              </a:rPr>
              <a:t>Флукурзистенция</a:t>
            </a:r>
            <a:endParaRPr lang="ru-RU" sz="1200" b="0" i="0" dirty="0">
              <a:solidFill>
                <a:schemeClr val="dk1"/>
              </a:solidFill>
              <a:latin typeface="Arial"/>
              <a:ea typeface="Arial"/>
              <a:cs typeface="Arial"/>
              <a:sym typeface="Arial"/>
            </a:endParaRPr>
          </a:p>
          <a:p>
            <a:pPr marL="0" lvl="0" indent="0" algn="l" rtl="0">
              <a:spcBef>
                <a:spcPts val="0"/>
              </a:spcBef>
              <a:spcAft>
                <a:spcPts val="0"/>
              </a:spcAft>
              <a:buNone/>
            </a:pPr>
            <a:r>
              <a:rPr lang="ru-RU" sz="1200" b="0" i="0" dirty="0">
                <a:solidFill>
                  <a:schemeClr val="dk1"/>
                </a:solidFill>
                <a:latin typeface="Arial"/>
                <a:ea typeface="Arial"/>
                <a:cs typeface="Arial"/>
                <a:sym typeface="Arial"/>
              </a:rPr>
              <a:t>Эксимеры</a:t>
            </a:r>
          </a:p>
          <a:p>
            <a:pPr marL="0" lvl="0" indent="0" algn="l" rtl="0">
              <a:spcBef>
                <a:spcPts val="0"/>
              </a:spcBef>
              <a:spcAft>
                <a:spcPts val="0"/>
              </a:spcAft>
              <a:buNone/>
            </a:pPr>
            <a:r>
              <a:rPr lang="ru-RU" sz="1200" b="0" i="0" dirty="0" err="1">
                <a:solidFill>
                  <a:schemeClr val="dk1"/>
                </a:solidFill>
                <a:latin typeface="Arial"/>
                <a:ea typeface="Arial"/>
                <a:cs typeface="Arial"/>
                <a:sym typeface="Arial"/>
              </a:rPr>
              <a:t>фласк</a:t>
            </a:r>
            <a:endParaRPr lang="ru-RU" sz="1200" b="0" i="0" dirty="0">
              <a:solidFill>
                <a:schemeClr val="dk1"/>
              </a:solidFill>
              <a:latin typeface="Arial"/>
              <a:ea typeface="Arial"/>
              <a:cs typeface="Arial"/>
              <a:sym typeface="Arial"/>
            </a:endParaRPr>
          </a:p>
          <a:p>
            <a:pPr marL="0" lvl="0" indent="0" algn="l" rtl="0">
              <a:spcBef>
                <a:spcPts val="0"/>
              </a:spcBef>
              <a:spcAft>
                <a:spcPts val="0"/>
              </a:spcAft>
              <a:buNone/>
            </a:pPr>
            <a:r>
              <a:rPr lang="ru-RU" sz="1200" b="1" i="0" dirty="0" err="1">
                <a:solidFill>
                  <a:schemeClr val="dk1"/>
                </a:solidFill>
                <a:latin typeface="Arial"/>
                <a:ea typeface="Arial"/>
                <a:cs typeface="Arial"/>
                <a:sym typeface="Arial"/>
              </a:rPr>
              <a:t>Птеригиум</a:t>
            </a:r>
            <a:endParaRPr lang="ru-RU" sz="1200" b="0" i="0" dirty="0">
              <a:solidFill>
                <a:schemeClr val="dk1"/>
              </a:solidFill>
              <a:latin typeface="Arial"/>
              <a:ea typeface="Arial"/>
              <a:cs typeface="Arial"/>
              <a:sym typeface="Arial"/>
            </a:endParaRPr>
          </a:p>
          <a:p>
            <a:pPr marL="0" lvl="0" indent="0" algn="l" rtl="0">
              <a:spcBef>
                <a:spcPts val="0"/>
              </a:spcBef>
              <a:spcAft>
                <a:spcPts val="0"/>
              </a:spcAft>
              <a:buNone/>
            </a:pPr>
            <a:r>
              <a:rPr lang="ru-RU" sz="1200" b="0" i="0" dirty="0" err="1">
                <a:solidFill>
                  <a:schemeClr val="dk1"/>
                </a:solidFill>
                <a:latin typeface="Arial"/>
                <a:ea typeface="Arial"/>
                <a:cs typeface="Arial"/>
                <a:sym typeface="Arial"/>
              </a:rPr>
              <a:t>Джанго</a:t>
            </a:r>
            <a:endParaRPr lang="ru-RU" sz="1200" b="0" i="0" dirty="0">
              <a:solidFill>
                <a:schemeClr val="dk1"/>
              </a:solidFill>
              <a:latin typeface="Arial"/>
              <a:ea typeface="Arial"/>
              <a:cs typeface="Arial"/>
              <a:sym typeface="Arial"/>
            </a:endParaRPr>
          </a:p>
          <a:p>
            <a:pPr marL="0" lvl="0" indent="0" algn="l" rtl="0">
              <a:spcBef>
                <a:spcPts val="0"/>
              </a:spcBef>
              <a:spcAft>
                <a:spcPts val="0"/>
              </a:spcAft>
              <a:buNone/>
            </a:pPr>
            <a:r>
              <a:rPr lang="ru-RU" sz="1200" b="0" i="0" dirty="0">
                <a:solidFill>
                  <a:schemeClr val="dk1"/>
                </a:solidFill>
                <a:latin typeface="Arial"/>
                <a:ea typeface="Arial"/>
                <a:cs typeface="Arial"/>
                <a:sym typeface="Arial"/>
              </a:rPr>
              <a:t>Аустенит</a:t>
            </a:r>
            <a:endParaRPr lang="ru-RU" dirty="0"/>
          </a:p>
          <a:p>
            <a:pPr marL="0" lvl="0" indent="0" algn="l" rtl="0">
              <a:spcBef>
                <a:spcPts val="0"/>
              </a:spcBef>
              <a:spcAft>
                <a:spcPts val="0"/>
              </a:spcAft>
              <a:buNone/>
            </a:pPr>
            <a:r>
              <a:rPr lang="ru-RU" sz="1200" b="0" i="0" dirty="0">
                <a:solidFill>
                  <a:schemeClr val="dk1"/>
                </a:solidFill>
                <a:latin typeface="Arial"/>
                <a:ea typeface="Arial"/>
                <a:cs typeface="Arial"/>
                <a:sym typeface="Arial"/>
              </a:rPr>
              <a:t>Перцептрон</a:t>
            </a:r>
          </a:p>
          <a:p>
            <a:pPr marL="0" lvl="0" indent="0" algn="l" rtl="0">
              <a:spcBef>
                <a:spcPts val="0"/>
              </a:spcBef>
              <a:spcAft>
                <a:spcPts val="0"/>
              </a:spcAft>
              <a:buNone/>
            </a:pPr>
            <a:r>
              <a:rPr lang="ru-RU" sz="1200" b="0" i="0" dirty="0">
                <a:solidFill>
                  <a:schemeClr val="dk1"/>
                </a:solidFill>
                <a:latin typeface="Arial"/>
                <a:ea typeface="Arial"/>
                <a:cs typeface="Arial"/>
                <a:sym typeface="Arial"/>
              </a:rPr>
              <a:t>Структура </a:t>
            </a:r>
            <a:r>
              <a:rPr lang="ru-RU" sz="1200" b="0" i="0" dirty="0" err="1">
                <a:solidFill>
                  <a:schemeClr val="dk1"/>
                </a:solidFill>
                <a:latin typeface="Arial"/>
                <a:ea typeface="Arial"/>
                <a:cs typeface="Arial"/>
                <a:sym typeface="Arial"/>
              </a:rPr>
              <a:t>Госса</a:t>
            </a:r>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9</a:t>
            </a:fld>
            <a:endParaRPr lang="ru-RU"/>
          </a:p>
        </p:txBody>
      </p:sp>
    </p:spTree>
    <p:extLst>
      <p:ext uri="{BB962C8B-B14F-4D97-AF65-F5344CB8AC3E}">
        <p14:creationId xmlns:p14="http://schemas.microsoft.com/office/powerpoint/2010/main" val="3472368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rtl="0">
              <a:lnSpc>
                <a:spcPct val="100000"/>
              </a:lnSpc>
              <a:spcBef>
                <a:spcPts val="0"/>
              </a:spcBef>
              <a:spcAft>
                <a:spcPts val="0"/>
              </a:spcAft>
              <a:buClr>
                <a:schemeClr val="lt1"/>
              </a:buClr>
              <a:buSzPts val="1200"/>
              <a:buFont typeface="Arial"/>
              <a:buNone/>
            </a:pPr>
            <a:r>
              <a:rPr lang="ru-RU" dirty="0">
                <a:solidFill>
                  <a:schemeClr val="lt1"/>
                </a:solidFill>
                <a:latin typeface="Arial"/>
                <a:ea typeface="Arial"/>
                <a:cs typeface="Arial"/>
                <a:sym typeface="Arial"/>
              </a:rPr>
              <a:t>Аналитик данных извлекает из данных смысл: структурирует их, формулирует и проверяет гипотезы, находит закономерности и делает выводы. </a:t>
            </a:r>
            <a:endParaRPr lang="ru-RU" dirty="0"/>
          </a:p>
          <a:p>
            <a:pPr marL="0" marR="0" lvl="0" indent="0" algn="l" rtl="0">
              <a:lnSpc>
                <a:spcPct val="100000"/>
              </a:lnSpc>
              <a:spcBef>
                <a:spcPts val="0"/>
              </a:spcBef>
              <a:spcAft>
                <a:spcPts val="0"/>
              </a:spcAft>
              <a:buClr>
                <a:schemeClr val="lt1"/>
              </a:buClr>
              <a:buSzPts val="1200"/>
              <a:buFont typeface="Arial"/>
              <a:buNone/>
            </a:pPr>
            <a:r>
              <a:rPr lang="ru-RU" dirty="0">
                <a:solidFill>
                  <a:schemeClr val="lt1"/>
                </a:solidFill>
                <a:latin typeface="Arial"/>
                <a:ea typeface="Arial"/>
                <a:cs typeface="Arial"/>
                <a:sym typeface="Arial"/>
              </a:rPr>
              <a:t>Его работа помогает принимать решения в бизнесе, управлении и науке. </a:t>
            </a:r>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10</a:t>
            </a:fld>
            <a:endParaRPr lang="ru-RU"/>
          </a:p>
        </p:txBody>
      </p:sp>
    </p:spTree>
    <p:extLst>
      <p:ext uri="{BB962C8B-B14F-4D97-AF65-F5344CB8AC3E}">
        <p14:creationId xmlns:p14="http://schemas.microsoft.com/office/powerpoint/2010/main" val="3598969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123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or Table">
  <p:cSld name="For Table">
    <p:spTree>
      <p:nvGrpSpPr>
        <p:cNvPr id="1" name="Shape 73"/>
        <p:cNvGrpSpPr/>
        <p:nvPr/>
      </p:nvGrpSpPr>
      <p:grpSpPr>
        <a:xfrm>
          <a:off x="0" y="0"/>
          <a:ext cx="0" cy="0"/>
          <a:chOff x="0" y="0"/>
          <a:chExt cx="0" cy="0"/>
        </a:xfrm>
      </p:grpSpPr>
      <p:sp>
        <p:nvSpPr>
          <p:cNvPr id="74" name="Google Shape;74;p76"/>
          <p:cNvSpPr txBox="1">
            <a:spLocks noGrp="1"/>
          </p:cNvSpPr>
          <p:nvPr>
            <p:ph type="title"/>
          </p:nvPr>
        </p:nvSpPr>
        <p:spPr>
          <a:xfrm>
            <a:off x="586001" y="474130"/>
            <a:ext cx="10566837" cy="498598"/>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rgbClr val="3A393C"/>
              </a:buClr>
              <a:buSzPts val="2800"/>
              <a:buFont typeface="Arial"/>
              <a:buNone/>
              <a:defRPr sz="3600" b="1" i="0" u="none" strike="noStrike" cap="none">
                <a:solidFill>
                  <a:srgbClr val="3A393C"/>
                </a:solidFill>
                <a:latin typeface="Croc" panose="020B0502020203020203" pitchFamily="34" charset="0"/>
                <a:ea typeface="Croc" panose="020B0502020203020203" pitchFamily="34" charset="0"/>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6" name="Google Shape;76;p76"/>
          <p:cNvSpPr txBox="1">
            <a:spLocks noGrp="1"/>
          </p:cNvSpPr>
          <p:nvPr>
            <p:ph type="sldNum" idx="12"/>
          </p:nvPr>
        </p:nvSpPr>
        <p:spPr>
          <a:xfrm>
            <a:off x="8885851" y="6363938"/>
            <a:ext cx="2743200" cy="276959"/>
          </a:xfrm>
          <a:prstGeom prst="rect">
            <a:avLst/>
          </a:prstGeom>
          <a:noFill/>
          <a:ln>
            <a:noFill/>
          </a:ln>
        </p:spPr>
        <p:txBody>
          <a:bodyPr spcFirstLastPara="1" wrap="square" lIns="91425" tIns="45700" rIns="0" bIns="45700" anchor="ctr" anchorCtr="0">
            <a:spAutoFit/>
          </a:bodyPr>
          <a:lstStyle>
            <a:lvl1pPr marL="0" lvl="0" indent="0" algn="r">
              <a:spcBef>
                <a:spcPts val="0"/>
              </a:spcBef>
              <a:buNone/>
              <a:defRPr b="0" i="0">
                <a:latin typeface="Croc" panose="020B0502020203020203"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ru-RU" smtClean="0"/>
              <a:pPr/>
              <a:t>‹#›</a:t>
            </a:fld>
            <a:endParaRPr lang="ru-RU" dirty="0"/>
          </a:p>
        </p:txBody>
      </p:sp>
    </p:spTree>
    <p:extLst>
      <p:ext uri="{BB962C8B-B14F-4D97-AF65-F5344CB8AC3E}">
        <p14:creationId xmlns:p14="http://schemas.microsoft.com/office/powerpoint/2010/main" val="24155322"/>
      </p:ext>
    </p:extLst>
  </p:cSld>
  <p:clrMapOvr>
    <a:masterClrMapping/>
  </p:clrMapOvr>
  <p:extLst>
    <p:ext uri="{DCECCB84-F9BA-43D5-87BE-67443E8EF086}">
      <p15:sldGuideLst xmlns:p15="http://schemas.microsoft.com/office/powerpoint/2012/main">
        <p15:guide id="1" pos="370" userDrawn="1">
          <p15:clr>
            <a:srgbClr val="FBAE40"/>
          </p15:clr>
        </p15:guide>
        <p15:guide id="2" orient="horz" pos="3952" userDrawn="1">
          <p15:clr>
            <a:srgbClr val="FBAE40"/>
          </p15:clr>
        </p15:guide>
        <p15:guide id="3" orient="horz" pos="4133" userDrawn="1">
          <p15:clr>
            <a:srgbClr val="FBAE40"/>
          </p15:clr>
        </p15:guide>
        <p15:guide id="4" pos="7310" userDrawn="1">
          <p15:clr>
            <a:srgbClr val="FBAE40"/>
          </p15:clr>
        </p15:guide>
        <p15:guide id="5" orient="horz" pos="368" userDrawn="1">
          <p15:clr>
            <a:srgbClr val="FBAE40"/>
          </p15:clr>
        </p15:guide>
        <p15:guide id="6" orient="horz"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Пользовательский макет">
  <p:cSld name="Пользовательский макет">
    <p:bg>
      <p:bgPr>
        <a:solidFill>
          <a:schemeClr val="lt1"/>
        </a:solidFill>
        <a:effectLst/>
      </p:bgPr>
    </p:bg>
    <p:spTree>
      <p:nvGrpSpPr>
        <p:cNvPr id="1" name="Shape 24"/>
        <p:cNvGrpSpPr/>
        <p:nvPr/>
      </p:nvGrpSpPr>
      <p:grpSpPr>
        <a:xfrm>
          <a:off x="0" y="0"/>
          <a:ext cx="0" cy="0"/>
          <a:chOff x="0" y="0"/>
          <a:chExt cx="0" cy="0"/>
        </a:xfrm>
      </p:grpSpPr>
      <p:sp>
        <p:nvSpPr>
          <p:cNvPr id="25" name="Google Shape;25;p21"/>
          <p:cNvSpPr txBox="1">
            <a:spLocks noGrp="1"/>
          </p:cNvSpPr>
          <p:nvPr>
            <p:ph type="title"/>
          </p:nvPr>
        </p:nvSpPr>
        <p:spPr>
          <a:xfrm>
            <a:off x="561974" y="559126"/>
            <a:ext cx="11079164" cy="566412"/>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21"/>
          <p:cNvSpPr txBox="1">
            <a:spLocks noGrp="1"/>
          </p:cNvSpPr>
          <p:nvPr>
            <p:ph type="sldNum" idx="12"/>
          </p:nvPr>
        </p:nvSpPr>
        <p:spPr>
          <a:xfrm>
            <a:off x="8989245" y="6146306"/>
            <a:ext cx="2654968" cy="200359"/>
          </a:xfrm>
          <a:prstGeom prst="rect">
            <a:avLst/>
          </a:prstGeom>
          <a:noFill/>
          <a:ln>
            <a:noFill/>
          </a:ln>
        </p:spPr>
        <p:txBody>
          <a:bodyPr spcFirstLastPara="1" wrap="square" lIns="0" tIns="0" rIns="0" bIns="0" anchor="ctr" anchorCtr="0">
            <a:spAutoFit/>
          </a:bodyPr>
          <a:lstStyle>
            <a:lvl1pPr marL="0" lvl="0" indent="0" algn="r">
              <a:spcBef>
                <a:spcPts val="0"/>
              </a:spcBef>
              <a:buNone/>
              <a:defRPr sz="1200" b="0" i="0">
                <a:solidFill>
                  <a:schemeClr val="lt1"/>
                </a:solidFill>
                <a:latin typeface="Montserrat"/>
                <a:ea typeface="Montserrat"/>
                <a:cs typeface="Montserrat"/>
                <a:sym typeface="Montserrat"/>
              </a:defRPr>
            </a:lvl1pPr>
            <a:lvl2pPr marL="0" lvl="1" indent="0" algn="r">
              <a:spcBef>
                <a:spcPts val="0"/>
              </a:spcBef>
              <a:buNone/>
              <a:defRPr sz="1200" b="0" i="0">
                <a:solidFill>
                  <a:schemeClr val="lt1"/>
                </a:solidFill>
                <a:latin typeface="Montserrat"/>
                <a:ea typeface="Montserrat"/>
                <a:cs typeface="Montserrat"/>
                <a:sym typeface="Montserrat"/>
              </a:defRPr>
            </a:lvl2pPr>
            <a:lvl3pPr marL="0" lvl="2" indent="0" algn="r">
              <a:spcBef>
                <a:spcPts val="0"/>
              </a:spcBef>
              <a:buNone/>
              <a:defRPr sz="1200" b="0" i="0">
                <a:solidFill>
                  <a:schemeClr val="lt1"/>
                </a:solidFill>
                <a:latin typeface="Montserrat"/>
                <a:ea typeface="Montserrat"/>
                <a:cs typeface="Montserrat"/>
                <a:sym typeface="Montserrat"/>
              </a:defRPr>
            </a:lvl3pPr>
            <a:lvl4pPr marL="0" lvl="3" indent="0" algn="r">
              <a:spcBef>
                <a:spcPts val="0"/>
              </a:spcBef>
              <a:buNone/>
              <a:defRPr sz="1200" b="0" i="0">
                <a:solidFill>
                  <a:schemeClr val="lt1"/>
                </a:solidFill>
                <a:latin typeface="Montserrat"/>
                <a:ea typeface="Montserrat"/>
                <a:cs typeface="Montserrat"/>
                <a:sym typeface="Montserrat"/>
              </a:defRPr>
            </a:lvl4pPr>
            <a:lvl5pPr marL="0" lvl="4" indent="0" algn="r">
              <a:spcBef>
                <a:spcPts val="0"/>
              </a:spcBef>
              <a:buNone/>
              <a:defRPr sz="1200" b="0" i="0">
                <a:solidFill>
                  <a:schemeClr val="lt1"/>
                </a:solidFill>
                <a:latin typeface="Montserrat"/>
                <a:ea typeface="Montserrat"/>
                <a:cs typeface="Montserrat"/>
                <a:sym typeface="Montserrat"/>
              </a:defRPr>
            </a:lvl5pPr>
            <a:lvl6pPr marL="0" lvl="5" indent="0" algn="r">
              <a:spcBef>
                <a:spcPts val="0"/>
              </a:spcBef>
              <a:buNone/>
              <a:defRPr sz="1200" b="0" i="0">
                <a:solidFill>
                  <a:schemeClr val="lt1"/>
                </a:solidFill>
                <a:latin typeface="Montserrat"/>
                <a:ea typeface="Montserrat"/>
                <a:cs typeface="Montserrat"/>
                <a:sym typeface="Montserrat"/>
              </a:defRPr>
            </a:lvl6pPr>
            <a:lvl7pPr marL="0" lvl="6" indent="0" algn="r">
              <a:spcBef>
                <a:spcPts val="0"/>
              </a:spcBef>
              <a:buNone/>
              <a:defRPr sz="1200" b="0" i="0">
                <a:solidFill>
                  <a:schemeClr val="lt1"/>
                </a:solidFill>
                <a:latin typeface="Montserrat"/>
                <a:ea typeface="Montserrat"/>
                <a:cs typeface="Montserrat"/>
                <a:sym typeface="Montserrat"/>
              </a:defRPr>
            </a:lvl7pPr>
            <a:lvl8pPr marL="0" lvl="7" indent="0" algn="r">
              <a:spcBef>
                <a:spcPts val="0"/>
              </a:spcBef>
              <a:buNone/>
              <a:defRPr sz="1200" b="0" i="0">
                <a:solidFill>
                  <a:schemeClr val="lt1"/>
                </a:solidFill>
                <a:latin typeface="Montserrat"/>
                <a:ea typeface="Montserrat"/>
                <a:cs typeface="Montserrat"/>
                <a:sym typeface="Montserrat"/>
              </a:defRPr>
            </a:lvl8pPr>
            <a:lvl9pPr marL="0" lvl="8" indent="0" algn="r">
              <a:spcBef>
                <a:spcPts val="0"/>
              </a:spcBef>
              <a:buNone/>
              <a:defRPr sz="1200" b="0" i="0">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ru-RU"/>
              <a:t>‹#›</a:t>
            </a:fld>
            <a:endParaRPr/>
          </a:p>
        </p:txBody>
      </p:sp>
    </p:spTree>
    <p:extLst>
      <p:ext uri="{BB962C8B-B14F-4D97-AF65-F5344CB8AC3E}">
        <p14:creationId xmlns:p14="http://schemas.microsoft.com/office/powerpoint/2010/main" val="1099710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Текстовый">
  <p:cSld name="Текстовый">
    <p:spTree>
      <p:nvGrpSpPr>
        <p:cNvPr id="1" name="Shape 15"/>
        <p:cNvGrpSpPr/>
        <p:nvPr/>
      </p:nvGrpSpPr>
      <p:grpSpPr>
        <a:xfrm>
          <a:off x="0" y="0"/>
          <a:ext cx="0" cy="0"/>
          <a:chOff x="0" y="0"/>
          <a:chExt cx="0" cy="0"/>
        </a:xfrm>
      </p:grpSpPr>
      <p:sp>
        <p:nvSpPr>
          <p:cNvPr id="16" name="Google Shape;16;p18"/>
          <p:cNvSpPr txBox="1">
            <a:spLocks noGrp="1"/>
          </p:cNvSpPr>
          <p:nvPr>
            <p:ph type="title"/>
          </p:nvPr>
        </p:nvSpPr>
        <p:spPr>
          <a:xfrm>
            <a:off x="586001" y="474130"/>
            <a:ext cx="10566837" cy="398571"/>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rgbClr val="3A393C"/>
              </a:buClr>
              <a:buSzPts val="2800"/>
              <a:buFont typeface="Arial"/>
              <a:buNone/>
              <a:defRPr sz="2800" b="0" i="0" u="none" strike="noStrike" cap="none">
                <a:solidFill>
                  <a:srgbClr val="3A393C"/>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18"/>
          <p:cNvSpPr txBox="1">
            <a:spLocks noGrp="1"/>
          </p:cNvSpPr>
          <p:nvPr>
            <p:ph type="body" idx="1"/>
          </p:nvPr>
        </p:nvSpPr>
        <p:spPr>
          <a:xfrm>
            <a:off x="586001" y="1249017"/>
            <a:ext cx="5818044" cy="276999"/>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00"/>
              </a:spcBef>
              <a:spcAft>
                <a:spcPts val="0"/>
              </a:spcAft>
              <a:buSzPts val="1800"/>
              <a:buNone/>
              <a:defRPr sz="1800" b="0" i="0">
                <a:solidFill>
                  <a:srgbClr val="3A393C"/>
                </a:solidFill>
                <a:latin typeface="Arial"/>
                <a:ea typeface="Arial"/>
                <a:cs typeface="Arial"/>
                <a:sym typeface="Arial"/>
              </a:defRPr>
            </a:lvl1pPr>
            <a:lvl2pPr marL="914400" lvl="1" indent="-320040" algn="l">
              <a:lnSpc>
                <a:spcPct val="100000"/>
              </a:lnSpc>
              <a:spcBef>
                <a:spcPts val="500"/>
              </a:spcBef>
              <a:spcAft>
                <a:spcPts val="0"/>
              </a:spcAft>
              <a:buSzPts val="1440"/>
              <a:buChar char="•"/>
              <a:defRPr/>
            </a:lvl2pPr>
            <a:lvl3pPr marL="1371600" lvl="2" indent="-302894" algn="l">
              <a:lnSpc>
                <a:spcPct val="100000"/>
              </a:lnSpc>
              <a:spcBef>
                <a:spcPts val="0"/>
              </a:spcBef>
              <a:spcAft>
                <a:spcPts val="0"/>
              </a:spcAft>
              <a:buSzPts val="1170"/>
              <a:buChar char="•"/>
              <a:defRPr/>
            </a:lvl3pPr>
            <a:lvl4pPr marL="1828800" lvl="3" indent="-342900" algn="l">
              <a:lnSpc>
                <a:spcPct val="100000"/>
              </a:lnSpc>
              <a:spcBef>
                <a:spcPts val="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8"/>
          <p:cNvSpPr txBox="1">
            <a:spLocks noGrp="1"/>
          </p:cNvSpPr>
          <p:nvPr>
            <p:ph type="sldNum" idx="12"/>
          </p:nvPr>
        </p:nvSpPr>
        <p:spPr>
          <a:xfrm>
            <a:off x="8885851" y="6363918"/>
            <a:ext cx="2743200" cy="276999"/>
          </a:xfrm>
          <a:prstGeom prst="rect">
            <a:avLst/>
          </a:prstGeom>
          <a:noFill/>
          <a:ln>
            <a:noFill/>
          </a:ln>
        </p:spPr>
        <p:txBody>
          <a:bodyPr spcFirstLastPara="1" wrap="square" lIns="91425" tIns="45700" rIns="0" bIns="4570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extLst>
      <p:ext uri="{BB962C8B-B14F-4D97-AF65-F5344CB8AC3E}">
        <p14:creationId xmlns:p14="http://schemas.microsoft.com/office/powerpoint/2010/main" val="3455290886"/>
      </p:ext>
    </p:extLst>
  </p:cSld>
  <p:clrMapOvr>
    <a:masterClrMapping/>
  </p:clrMapOvr>
  <p:extLst>
    <p:ext uri="{DCECCB84-F9BA-43D5-87BE-67443E8EF086}">
      <p15:sldGuideLst xmlns:p15="http://schemas.microsoft.com/office/powerpoint/2012/main">
        <p15:guide id="1" orient="horz" pos="845">
          <p15:clr>
            <a:srgbClr val="FBAE40"/>
          </p15:clr>
        </p15:guide>
        <p15:guide id="2" orient="horz" pos="4042">
          <p15:clr>
            <a:srgbClr val="FBAE40"/>
          </p15:clr>
        </p15:guide>
        <p15:guide id="3" orient="horz" pos="413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11/17/2021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53328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Таблица, диаграмма">
    <p:spTree>
      <p:nvGrpSpPr>
        <p:cNvPr id="1" name=""/>
        <p:cNvGrpSpPr/>
        <p:nvPr/>
      </p:nvGrpSpPr>
      <p:grpSpPr>
        <a:xfrm>
          <a:off x="0" y="0"/>
          <a:ext cx="0" cy="0"/>
          <a:chOff x="0" y="0"/>
          <a:chExt cx="0" cy="0"/>
        </a:xfrm>
      </p:grpSpPr>
      <p:sp>
        <p:nvSpPr>
          <p:cNvPr id="5" name="Заголовок 55">
            <a:extLst>
              <a:ext uri="{FF2B5EF4-FFF2-40B4-BE49-F238E27FC236}">
                <a16:creationId xmlns:a16="http://schemas.microsoft.com/office/drawing/2014/main" id="{ED9F25B4-5177-4349-979E-EBD5EDE8B84B}"/>
              </a:ext>
            </a:extLst>
          </p:cNvPr>
          <p:cNvSpPr>
            <a:spLocks noGrp="1"/>
          </p:cNvSpPr>
          <p:nvPr>
            <p:ph type="title" hasCustomPrompt="1"/>
          </p:nvPr>
        </p:nvSpPr>
        <p:spPr>
          <a:xfrm>
            <a:off x="586001" y="474130"/>
            <a:ext cx="10566837" cy="387798"/>
          </a:xfrm>
          <a:prstGeom prst="rect">
            <a:avLst/>
          </a:prstGeom>
        </p:spPr>
        <p:txBody>
          <a:bodyPr lIns="0" tIns="0" rIns="0" bIns="0">
            <a:spAutoFit/>
          </a:bodyPr>
          <a:lstStyle>
            <a:lvl1pPr>
              <a:defRPr sz="2800" b="1">
                <a:solidFill>
                  <a:schemeClr val="tx1">
                    <a:lumMod val="75000"/>
                  </a:schemeClr>
                </a:solidFill>
              </a:defRPr>
            </a:lvl1pPr>
          </a:lstStyle>
          <a:p>
            <a:r>
              <a:rPr lang="ru-RU" dirty="0"/>
              <a:t>Заголовок</a:t>
            </a:r>
            <a:r>
              <a:rPr lang="en-US" dirty="0"/>
              <a:t>, Arial Bold 28 px</a:t>
            </a:r>
            <a:endParaRPr lang="ru-RU" dirty="0"/>
          </a:p>
        </p:txBody>
      </p:sp>
      <p:sp>
        <p:nvSpPr>
          <p:cNvPr id="7" name="Рисунок 10">
            <a:extLst>
              <a:ext uri="{FF2B5EF4-FFF2-40B4-BE49-F238E27FC236}">
                <a16:creationId xmlns:a16="http://schemas.microsoft.com/office/drawing/2014/main" id="{62DE5817-D880-AE48-882B-7FA8DAB20BD6}"/>
              </a:ext>
            </a:extLst>
          </p:cNvPr>
          <p:cNvSpPr>
            <a:spLocks noChangeAspect="1"/>
          </p:cNvSpPr>
          <p:nvPr userDrawn="1"/>
        </p:nvSpPr>
        <p:spPr>
          <a:xfrm>
            <a:off x="587154" y="6422332"/>
            <a:ext cx="557698" cy="144000"/>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00A460"/>
          </a:solidFill>
          <a:ln w="1168" cap="flat">
            <a:noFill/>
            <a:prstDash val="solid"/>
            <a:miter/>
          </a:ln>
        </p:spPr>
        <p:txBody>
          <a:bodyPr rtlCol="0" anchor="ctr"/>
          <a:lstStyle/>
          <a:p>
            <a:endParaRPr lang="ru-RU"/>
          </a:p>
        </p:txBody>
      </p:sp>
      <p:sp>
        <p:nvSpPr>
          <p:cNvPr id="3" name="Номер слайда 2">
            <a:extLst>
              <a:ext uri="{FF2B5EF4-FFF2-40B4-BE49-F238E27FC236}">
                <a16:creationId xmlns:a16="http://schemas.microsoft.com/office/drawing/2014/main" id="{C4A30FA2-C10F-DD4B-BF53-21E4631B3757}"/>
              </a:ext>
            </a:extLst>
          </p:cNvPr>
          <p:cNvSpPr>
            <a:spLocks noGrp="1"/>
          </p:cNvSpPr>
          <p:nvPr>
            <p:ph type="sldNum" sz="quarter" idx="10"/>
          </p:nvPr>
        </p:nvSpPr>
        <p:spPr/>
        <p:txBody>
          <a:bodyPr/>
          <a:lstStyle/>
          <a:p>
            <a:fld id="{1947F118-66FC-BE48-93F4-28945D1606A6}" type="slidenum">
              <a:rPr lang="ru-RU" smtClean="0"/>
              <a:pPr/>
              <a:t>‹#›</a:t>
            </a:fld>
            <a:endParaRPr lang="ru-RU"/>
          </a:p>
        </p:txBody>
      </p:sp>
    </p:spTree>
    <p:extLst>
      <p:ext uri="{BB962C8B-B14F-4D97-AF65-F5344CB8AC3E}">
        <p14:creationId xmlns:p14="http://schemas.microsoft.com/office/powerpoint/2010/main" val="1253001871"/>
      </p:ext>
    </p:extLst>
  </p:cSld>
  <p:clrMapOvr>
    <a:masterClrMapping/>
  </p:clrMapOvr>
  <p:extLst>
    <p:ext uri="{DCECCB84-F9BA-43D5-87BE-67443E8EF086}">
      <p15:sldGuideLst xmlns:p15="http://schemas.microsoft.com/office/powerpoint/2012/main">
        <p15:guide id="1" orient="horz" pos="4133">
          <p15:clr>
            <a:srgbClr val="FBAE40"/>
          </p15:clr>
        </p15:guide>
        <p15:guide id="2" orient="horz" pos="4042">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dirty="0"/>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roc" panose="020B0502020203020203" pitchFamily="34" charset="0"/>
              </a:defRPr>
            </a:lvl1pPr>
          </a:lstStyle>
          <a:p>
            <a:fld id="{546C4442-DC2B-4CDC-9776-D734847D2FFA}" type="datetimeFigureOut">
              <a:rPr lang="ru-RU" smtClean="0"/>
              <a:pPr/>
              <a:t>17.11.2021</a:t>
            </a:fld>
            <a:endParaRPr lang="ru-RU" dirty="0"/>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roc" panose="020B0502020203020203" pitchFamily="34" charset="0"/>
              </a:defRPr>
            </a:lvl1pPr>
          </a:lstStyle>
          <a:p>
            <a:endParaRPr lang="ru-RU" dirty="0"/>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roc" panose="020B0502020203020203" pitchFamily="34" charset="0"/>
              </a:defRPr>
            </a:lvl1pPr>
          </a:lstStyle>
          <a:p>
            <a:fld id="{3F32E96D-4ADC-4D01-A0B1-ED7E4C3E83EE}" type="slidenum">
              <a:rPr lang="ru-RU" smtClean="0"/>
              <a:pPr/>
              <a:t>‹#›</a:t>
            </a:fld>
            <a:endParaRPr lang="ru-RU" dirty="0"/>
          </a:p>
        </p:txBody>
      </p:sp>
    </p:spTree>
    <p:extLst>
      <p:ext uri="{BB962C8B-B14F-4D97-AF65-F5344CB8AC3E}">
        <p14:creationId xmlns:p14="http://schemas.microsoft.com/office/powerpoint/2010/main" val="225543552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Lst>
  <p:txStyles>
    <p:titleStyle>
      <a:lvl1pPr algn="l" defTabSz="914400" rtl="0" eaLnBrk="1" latinLnBrk="0" hangingPunct="1">
        <a:lnSpc>
          <a:spcPct val="90000"/>
        </a:lnSpc>
        <a:spcBef>
          <a:spcPct val="0"/>
        </a:spcBef>
        <a:buNone/>
        <a:defRPr sz="4400" b="0" i="0" kern="1200">
          <a:solidFill>
            <a:schemeClr val="tx1"/>
          </a:solidFill>
          <a:latin typeface="Croc" panose="020B0502020203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roc" panose="020B0502020203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roc" panose="020B0502020203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roc" panose="020B0502020203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roc" panose="020B0502020203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roc" panose="020B0502020203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file:////Users/ykorovina/Desktop/shutterstock_1676998303-2.png" TargetMode="External"/><Relationship Id="rId5" Type="http://schemas.openxmlformats.org/officeDocument/2006/relationships/image" Target="../media/image8.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1.emf"/><Relationship Id="rId5" Type="http://schemas.openxmlformats.org/officeDocument/2006/relationships/oleObject" Target="../embeddings/oleObject1.bin"/><Relationship Id="rId4" Type="http://schemas.openxmlformats.org/officeDocument/2006/relationships/notesSlide" Target="../notesSlides/notesSlide14.xml"/><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file:////Users/ykorovina/Desktop/jeswin-thomas-guLAk5gqj-Y-unsplash.jpg" TargetMode="Externa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16" name="Рисунок 15">
            <a:extLst>
              <a:ext uri="{FF2B5EF4-FFF2-40B4-BE49-F238E27FC236}">
                <a16:creationId xmlns:a16="http://schemas.microsoft.com/office/drawing/2014/main" id="{7523B186-C65F-B64A-BE83-C00C2B77C7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5885" y="-972454"/>
            <a:ext cx="5483077" cy="5400000"/>
          </a:xfrm>
          <a:prstGeom prst="rect">
            <a:avLst/>
          </a:prstGeom>
        </p:spPr>
      </p:pic>
      <p:sp>
        <p:nvSpPr>
          <p:cNvPr id="19" name="TextBox 18">
            <a:extLst>
              <a:ext uri="{FF2B5EF4-FFF2-40B4-BE49-F238E27FC236}">
                <a16:creationId xmlns:a16="http://schemas.microsoft.com/office/drawing/2014/main" id="{B6500A4E-9E6B-C441-9307-FAB328C1AD1A}"/>
              </a:ext>
            </a:extLst>
          </p:cNvPr>
          <p:cNvSpPr txBox="1"/>
          <p:nvPr/>
        </p:nvSpPr>
        <p:spPr>
          <a:xfrm>
            <a:off x="346364" y="391245"/>
            <a:ext cx="10349346" cy="6075509"/>
          </a:xfrm>
          <a:prstGeom prst="rect">
            <a:avLst/>
          </a:prstGeom>
          <a:noFill/>
        </p:spPr>
        <p:txBody>
          <a:bodyPr wrap="square" lIns="0" rtlCol="0">
            <a:spAutoFit/>
          </a:bodyPr>
          <a:lstStyle/>
          <a:p>
            <a:pPr>
              <a:lnSpc>
                <a:spcPct val="90000"/>
              </a:lnSpc>
            </a:pPr>
            <a:endParaRPr lang="ru-RU" sz="4800" dirty="0">
              <a:solidFill>
                <a:schemeClr val="bg1"/>
              </a:solidFill>
              <a:latin typeface="Croc" panose="020B0502020203020203" pitchFamily="34" charset="0"/>
            </a:endParaRPr>
          </a:p>
          <a:p>
            <a:pPr>
              <a:lnSpc>
                <a:spcPct val="90000"/>
              </a:lnSpc>
            </a:pPr>
            <a:r>
              <a:rPr lang="ru-RU" sz="4800" dirty="0">
                <a:solidFill>
                  <a:schemeClr val="bg1"/>
                </a:solidFill>
                <a:latin typeface="Croc" panose="020B0502020203020203" pitchFamily="34" charset="0"/>
              </a:rPr>
              <a:t>Языки программирования для работы с большими данными.</a:t>
            </a:r>
          </a:p>
          <a:p>
            <a:pPr>
              <a:lnSpc>
                <a:spcPct val="90000"/>
              </a:lnSpc>
            </a:pPr>
            <a:endParaRPr lang="ru-RU" sz="4800" dirty="0">
              <a:solidFill>
                <a:schemeClr val="bg1"/>
              </a:solidFill>
              <a:latin typeface="Croc" panose="020B0502020203020203" pitchFamily="34" charset="0"/>
            </a:endParaRPr>
          </a:p>
          <a:p>
            <a:pPr>
              <a:lnSpc>
                <a:spcPct val="90000"/>
              </a:lnSpc>
            </a:pPr>
            <a:endParaRPr lang="ru-RU" sz="4800" dirty="0">
              <a:solidFill>
                <a:schemeClr val="bg1"/>
              </a:solidFill>
              <a:latin typeface="Croc" panose="020B0502020203020203" pitchFamily="34" charset="0"/>
            </a:endParaRPr>
          </a:p>
          <a:p>
            <a:pPr>
              <a:lnSpc>
                <a:spcPct val="90000"/>
              </a:lnSpc>
            </a:pPr>
            <a:r>
              <a:rPr lang="ru-RU" sz="4800" dirty="0">
                <a:solidFill>
                  <a:schemeClr val="bg1"/>
                </a:solidFill>
                <a:latin typeface="Croc" panose="020B0502020203020203" pitchFamily="34" charset="0"/>
              </a:rPr>
              <a:t>Python, часть 1.Вводная лекция</a:t>
            </a:r>
          </a:p>
          <a:p>
            <a:pPr>
              <a:lnSpc>
                <a:spcPct val="90000"/>
              </a:lnSpc>
            </a:pPr>
            <a:r>
              <a:rPr lang="ru-RU" sz="4800" dirty="0">
                <a:solidFill>
                  <a:schemeClr val="bg1"/>
                </a:solidFill>
              </a:rPr>
              <a:t>1</a:t>
            </a:r>
            <a:r>
              <a:rPr lang="en-US" sz="4800" dirty="0">
                <a:solidFill>
                  <a:schemeClr val="bg1"/>
                </a:solidFill>
              </a:rPr>
              <a:t> </a:t>
            </a:r>
            <a:r>
              <a:rPr lang="ru-RU" sz="4800" dirty="0">
                <a:solidFill>
                  <a:schemeClr val="bg1"/>
                </a:solidFill>
              </a:rPr>
              <a:t>семестр 2021/2022 уч. года</a:t>
            </a:r>
          </a:p>
          <a:p>
            <a:pPr>
              <a:lnSpc>
                <a:spcPct val="90000"/>
              </a:lnSpc>
            </a:pPr>
            <a:endParaRPr lang="ru-RU" sz="4800" dirty="0">
              <a:solidFill>
                <a:schemeClr val="bg1"/>
              </a:solidFill>
              <a:latin typeface="Croc" panose="020B0502020203020203" pitchFamily="34" charset="0"/>
            </a:endParaRPr>
          </a:p>
          <a:p>
            <a:pPr>
              <a:lnSpc>
                <a:spcPct val="90000"/>
              </a:lnSpc>
            </a:pPr>
            <a:endParaRPr lang="ru-RU" sz="4800" dirty="0">
              <a:solidFill>
                <a:schemeClr val="bg1"/>
              </a:solidFill>
              <a:latin typeface="Croc" panose="020B0502020203020203" pitchFamily="34" charset="0"/>
            </a:endParaRPr>
          </a:p>
        </p:txBody>
      </p:sp>
      <p:sp>
        <p:nvSpPr>
          <p:cNvPr id="20" name="TextBox 19">
            <a:extLst>
              <a:ext uri="{FF2B5EF4-FFF2-40B4-BE49-F238E27FC236}">
                <a16:creationId xmlns:a16="http://schemas.microsoft.com/office/drawing/2014/main" id="{76F7C535-CFEF-FB4D-A359-A12EA6E547AE}"/>
              </a:ext>
            </a:extLst>
          </p:cNvPr>
          <p:cNvSpPr txBox="1"/>
          <p:nvPr/>
        </p:nvSpPr>
        <p:spPr>
          <a:xfrm>
            <a:off x="596019" y="6038189"/>
            <a:ext cx="6356349" cy="584775"/>
          </a:xfrm>
          <a:prstGeom prst="rect">
            <a:avLst/>
          </a:prstGeom>
          <a:noFill/>
        </p:spPr>
        <p:txBody>
          <a:bodyPr wrap="square" lIns="0" rtlCol="0">
            <a:spAutoFit/>
          </a:bodyPr>
          <a:lstStyle/>
          <a:p>
            <a:r>
              <a:rPr lang="ru-RU" sz="3200" dirty="0">
                <a:solidFill>
                  <a:schemeClr val="bg1"/>
                </a:solidFill>
                <a:latin typeface="Croc" panose="020B0502020203020203" pitchFamily="34" charset="0"/>
              </a:rPr>
              <a:t>Воробьев Даниил</a:t>
            </a:r>
          </a:p>
        </p:txBody>
      </p:sp>
    </p:spTree>
    <p:extLst>
      <p:ext uri="{BB962C8B-B14F-4D97-AF65-F5344CB8AC3E}">
        <p14:creationId xmlns:p14="http://schemas.microsoft.com/office/powerpoint/2010/main" val="3214147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97" name="Рисунок 96">
            <a:extLst>
              <a:ext uri="{FF2B5EF4-FFF2-40B4-BE49-F238E27FC236}">
                <a16:creationId xmlns:a16="http://schemas.microsoft.com/office/drawing/2014/main" id="{E2E89386-8EC5-754F-A272-9E6C291BB50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4754" y="4961288"/>
            <a:ext cx="3943107" cy="3883363"/>
          </a:xfrm>
          <a:prstGeom prst="rect">
            <a:avLst/>
          </a:prstGeom>
        </p:spPr>
      </p:pic>
      <p:sp>
        <p:nvSpPr>
          <p:cNvPr id="82" name="Рисунок 5">
            <a:extLst>
              <a:ext uri="{FF2B5EF4-FFF2-40B4-BE49-F238E27FC236}">
                <a16:creationId xmlns:a16="http://schemas.microsoft.com/office/drawing/2014/main" id="{3AF93C8E-8E6E-C947-9A5A-86753C3EE332}"/>
              </a:ext>
            </a:extLst>
          </p:cNvPr>
          <p:cNvSpPr>
            <a:spLocks noChangeAspect="1"/>
          </p:cNvSpPr>
          <p:nvPr/>
        </p:nvSpPr>
        <p:spPr>
          <a:xfrm>
            <a:off x="6062752" y="3209830"/>
            <a:ext cx="1785247" cy="1800000"/>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a:p>
        </p:txBody>
      </p:sp>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586001" y="474130"/>
            <a:ext cx="10566837" cy="498598"/>
          </a:xfrm>
        </p:spPr>
        <p:txBody>
          <a:bodyPr/>
          <a:lstStyle/>
          <a:p>
            <a:r>
              <a:rPr lang="ru-RU" b="0" dirty="0">
                <a:solidFill>
                  <a:schemeClr val="bg1"/>
                </a:solidFill>
              </a:rPr>
              <a:t>Чем занимаются аналитики данных?</a:t>
            </a:r>
          </a:p>
        </p:txBody>
      </p:sp>
      <p:sp>
        <p:nvSpPr>
          <p:cNvPr id="4" name="TextBox 3">
            <a:extLst>
              <a:ext uri="{FF2B5EF4-FFF2-40B4-BE49-F238E27FC236}">
                <a16:creationId xmlns:a16="http://schemas.microsoft.com/office/drawing/2014/main" id="{DF50A054-6653-D344-8351-423B9D89C9C6}"/>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chemeClr val="bg1"/>
                </a:solidFill>
                <a:latin typeface="Croc" panose="020B0502020203020203" pitchFamily="34" charset="0"/>
              </a:rPr>
              <a:t>N</a:t>
            </a:r>
            <a:endParaRPr lang="ru-RU" sz="1000" dirty="0">
              <a:solidFill>
                <a:schemeClr val="bg1"/>
              </a:solidFill>
              <a:latin typeface="Croc" panose="020B0502020203020203" pitchFamily="34" charset="0"/>
            </a:endParaRPr>
          </a:p>
        </p:txBody>
      </p:sp>
      <p:sp>
        <p:nvSpPr>
          <p:cNvPr id="5" name="TextBox 4">
            <a:extLst>
              <a:ext uri="{FF2B5EF4-FFF2-40B4-BE49-F238E27FC236}">
                <a16:creationId xmlns:a16="http://schemas.microsoft.com/office/drawing/2014/main" id="{92A16DC6-7897-2249-ADAD-0B4ACD0D73FE}"/>
              </a:ext>
            </a:extLst>
          </p:cNvPr>
          <p:cNvSpPr txBox="1"/>
          <p:nvPr/>
        </p:nvSpPr>
        <p:spPr>
          <a:xfrm>
            <a:off x="586001" y="1028343"/>
            <a:ext cx="5258789" cy="4247317"/>
          </a:xfrm>
          <a:prstGeom prst="rect">
            <a:avLst/>
          </a:prstGeom>
          <a:noFill/>
        </p:spPr>
        <p:txBody>
          <a:bodyPr wrap="square" lIns="0" rtlCol="0">
            <a:spAutoFit/>
          </a:bodyPr>
          <a:lstStyle/>
          <a:p>
            <a:r>
              <a:rPr lang="ru-RU" dirty="0">
                <a:solidFill>
                  <a:schemeClr val="bg1"/>
                </a:solidFill>
                <a:latin typeface="Croc" panose="020B0502020203020203" pitchFamily="34" charset="0"/>
              </a:rPr>
              <a:t>Аналитик данных извлекает из данных смысл: структурирует их, формулирует и проверяет гипотезы, находит закономерности и делает выводы. Его работа помогает принимать решения в бизнесе, управлении и науке. </a:t>
            </a:r>
          </a:p>
          <a:p>
            <a:endParaRPr lang="ru-RU" dirty="0">
              <a:solidFill>
                <a:schemeClr val="bg1"/>
              </a:solidFill>
              <a:latin typeface="Croc" panose="020B0502020203020203" pitchFamily="34" charset="0"/>
            </a:endParaRPr>
          </a:p>
          <a:p>
            <a:r>
              <a:rPr lang="ru-RU" dirty="0">
                <a:solidFill>
                  <a:schemeClr val="bg1"/>
                </a:solidFill>
                <a:latin typeface="Croc" panose="020B0502020203020203" pitchFamily="34" charset="0"/>
              </a:rPr>
              <a:t>Аналитик данных — важный участник бизнеса, потому что обеспечивает уверенность в принятии решений. Создавать новый продукт очень дорого, а ошибка при внедрении новой функции может стоить компании репутации и прибыли. Дата-аналитики проводят А/B-тесты и строят модели, чтобы проверить, как пользователи или клиенты реагируют на нововведения, и оценить перспективы того или иного проекта.</a:t>
            </a:r>
          </a:p>
        </p:txBody>
      </p:sp>
      <p:sp>
        <p:nvSpPr>
          <p:cNvPr id="76" name="TextBox 75">
            <a:extLst>
              <a:ext uri="{FF2B5EF4-FFF2-40B4-BE49-F238E27FC236}">
                <a16:creationId xmlns:a16="http://schemas.microsoft.com/office/drawing/2014/main" id="{FE9EF7BC-E1AB-E946-B625-87B8C6D28996}"/>
              </a:ext>
            </a:extLst>
          </p:cNvPr>
          <p:cNvSpPr txBox="1"/>
          <p:nvPr/>
        </p:nvSpPr>
        <p:spPr>
          <a:xfrm>
            <a:off x="6095999" y="1241453"/>
            <a:ext cx="5258789" cy="646331"/>
          </a:xfrm>
          <a:prstGeom prst="rect">
            <a:avLst/>
          </a:prstGeom>
          <a:noFill/>
        </p:spPr>
        <p:txBody>
          <a:bodyPr wrap="square" lIns="0" rtlCol="0">
            <a:spAutoFit/>
          </a:bodyPr>
          <a:lstStyle/>
          <a:p>
            <a:r>
              <a:rPr lang="ru-RU" b="1" dirty="0">
                <a:solidFill>
                  <a:schemeClr val="bg1"/>
                </a:solidFill>
                <a:latin typeface="Croc" panose="020B0502020203020203" pitchFamily="34" charset="0"/>
              </a:rPr>
              <a:t>Чтобы делать свою работу хорошо, аналитик должен понимать бизнес-процессы.</a:t>
            </a:r>
          </a:p>
        </p:txBody>
      </p:sp>
      <p:pic>
        <p:nvPicPr>
          <p:cNvPr id="9" name="Рисунок 8" descr="Изображение выглядит как текст, компьютер, электроника&#10;&#10;Автоматически созданное описание">
            <a:extLst>
              <a:ext uri="{FF2B5EF4-FFF2-40B4-BE49-F238E27FC236}">
                <a16:creationId xmlns:a16="http://schemas.microsoft.com/office/drawing/2014/main" id="{AE074FCB-E0CB-E84A-AC23-7FD850F25FC3}"/>
              </a:ext>
            </a:extLst>
          </p:cNvPr>
          <p:cNvPicPr>
            <a:picLocks noChangeAspect="1"/>
          </p:cNvPicPr>
          <p:nvPr/>
        </p:nvPicPr>
        <p:blipFill>
          <a:blip r:embed="rId5" r:link="rId6" cstate="print">
            <a:extLst>
              <a:ext uri="{28A0092B-C50C-407E-A947-70E740481C1C}">
                <a14:useLocalDpi xmlns:a14="http://schemas.microsoft.com/office/drawing/2010/main" val="0"/>
              </a:ext>
            </a:extLst>
          </a:blip>
          <a:stretch>
            <a:fillRect/>
          </a:stretch>
        </p:blipFill>
        <p:spPr>
          <a:xfrm>
            <a:off x="4924425" y="2079447"/>
            <a:ext cx="7267575" cy="4845050"/>
          </a:xfrm>
          <a:prstGeom prst="rect">
            <a:avLst/>
          </a:prstGeom>
        </p:spPr>
      </p:pic>
      <p:sp>
        <p:nvSpPr>
          <p:cNvPr id="17" name="Рисунок 10">
            <a:extLst>
              <a:ext uri="{FF2B5EF4-FFF2-40B4-BE49-F238E27FC236}">
                <a16:creationId xmlns:a16="http://schemas.microsoft.com/office/drawing/2014/main" id="{614FEEFC-E988-0D40-A6DA-26250E94FC2B}"/>
              </a:ext>
            </a:extLst>
          </p:cNvPr>
          <p:cNvSpPr>
            <a:spLocks noChangeAspect="1"/>
          </p:cNvSpPr>
          <p:nvPr/>
        </p:nvSpPr>
        <p:spPr>
          <a:xfrm>
            <a:off x="198178" y="6383870"/>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chemeClr val="bg1"/>
          </a:solidFill>
          <a:ln w="1168" cap="flat">
            <a:noFill/>
            <a:prstDash val="solid"/>
            <a:miter/>
          </a:ln>
        </p:spPr>
        <p:txBody>
          <a:bodyPr rtlCol="0" anchor="ctr"/>
          <a:lstStyle/>
          <a:p>
            <a:endParaRPr lang="ru-RU"/>
          </a:p>
        </p:txBody>
      </p:sp>
    </p:spTree>
    <p:extLst>
      <p:ext uri="{BB962C8B-B14F-4D97-AF65-F5344CB8AC3E}">
        <p14:creationId xmlns:p14="http://schemas.microsoft.com/office/powerpoint/2010/main" val="4023534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7"/>
          <p:cNvSpPr/>
          <p:nvPr/>
        </p:nvSpPr>
        <p:spPr>
          <a:xfrm>
            <a:off x="0" y="0"/>
            <a:ext cx="12192001" cy="6858000"/>
          </a:xfrm>
          <a:custGeom>
            <a:avLst/>
            <a:gdLst/>
            <a:ahLst/>
            <a:cxnLst/>
            <a:rect l="l" t="t" r="r" b="b"/>
            <a:pathLst>
              <a:path w="10059670" h="5655310" extrusionOk="0">
                <a:moveTo>
                  <a:pt x="0" y="5655289"/>
                </a:moveTo>
                <a:lnTo>
                  <a:pt x="10059346" y="5655289"/>
                </a:lnTo>
                <a:lnTo>
                  <a:pt x="10059346" y="0"/>
                </a:lnTo>
                <a:lnTo>
                  <a:pt x="0" y="0"/>
                </a:lnTo>
                <a:lnTo>
                  <a:pt x="0" y="5655289"/>
                </a:lnTo>
                <a:close/>
              </a:path>
            </a:pathLst>
          </a:custGeom>
          <a:solidFill>
            <a:srgbClr val="FD645A"/>
          </a:solidFill>
          <a:ln>
            <a:noFill/>
          </a:ln>
        </p:spPr>
        <p:txBody>
          <a:bodyPr spcFirstLastPara="1" wrap="square" lIns="0" tIns="0" rIns="0" bIns="0" anchor="t" anchorCtr="0">
            <a:noAutofit/>
          </a:bodyPr>
          <a:lstStyle/>
          <a:p>
            <a:pPr marL="0" marR="0" lvl="0" indent="0" algn="l" rtl="0">
              <a:spcBef>
                <a:spcPts val="0"/>
              </a:spcBef>
              <a:spcAft>
                <a:spcPts val="0"/>
              </a:spcAft>
              <a:buNone/>
            </a:pPr>
            <a:r>
              <a:rPr lang="ru-RU" sz="1800" b="1">
                <a:solidFill>
                  <a:schemeClr val="accent3"/>
                </a:solidFill>
                <a:latin typeface="Arial"/>
                <a:ea typeface="Arial"/>
                <a:cs typeface="Arial"/>
                <a:sym typeface="Arial"/>
              </a:rPr>
              <a:t>Поместите здесь ваш текст</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 name="Google Shape;152;p7"/>
          <p:cNvSpPr/>
          <p:nvPr/>
        </p:nvSpPr>
        <p:spPr>
          <a:xfrm>
            <a:off x="1" y="0"/>
            <a:ext cx="6701539" cy="6858000"/>
          </a:xfrm>
          <a:custGeom>
            <a:avLst/>
            <a:gdLst/>
            <a:ahLst/>
            <a:cxnLst/>
            <a:rect l="l" t="t" r="r" b="b"/>
            <a:pathLst>
              <a:path w="6701539" h="6858000" extrusionOk="0">
                <a:moveTo>
                  <a:pt x="0" y="0"/>
                </a:moveTo>
                <a:lnTo>
                  <a:pt x="6701539" y="0"/>
                </a:lnTo>
                <a:lnTo>
                  <a:pt x="5489823" y="6858000"/>
                </a:lnTo>
                <a:lnTo>
                  <a:pt x="0" y="6858000"/>
                </a:lnTo>
                <a:close/>
              </a:path>
            </a:pathLst>
          </a:cu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3" name="Google Shape;153;p7"/>
          <p:cNvSpPr txBox="1"/>
          <p:nvPr/>
        </p:nvSpPr>
        <p:spPr>
          <a:xfrm>
            <a:off x="291100" y="801226"/>
            <a:ext cx="11609799" cy="4519145"/>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19900" b="1">
                <a:solidFill>
                  <a:srgbClr val="171616"/>
                </a:solidFill>
                <a:latin typeface="Arial"/>
                <a:ea typeface="Arial"/>
                <a:cs typeface="Arial"/>
                <a:sym typeface="Arial"/>
              </a:rPr>
              <a:t>DA vs DS</a:t>
            </a:r>
            <a:endParaRPr/>
          </a:p>
          <a:p>
            <a:pPr marL="0" marR="0" lvl="0" indent="0" algn="ctr" rtl="0">
              <a:spcBef>
                <a:spcPts val="1000"/>
              </a:spcBef>
              <a:spcAft>
                <a:spcPts val="1000"/>
              </a:spcAft>
              <a:buNone/>
            </a:pPr>
            <a:r>
              <a:rPr lang="ru-RU" sz="7200">
                <a:solidFill>
                  <a:srgbClr val="171616"/>
                </a:solidFill>
                <a:latin typeface="Arial"/>
                <a:ea typeface="Arial"/>
                <a:cs typeface="Arial"/>
                <a:sym typeface="Arial"/>
              </a:rPr>
              <a:t>Fight!</a:t>
            </a:r>
            <a:endParaRPr sz="123400" b="1">
              <a:solidFill>
                <a:srgbClr val="171616"/>
              </a:solidFill>
              <a:latin typeface="Arial"/>
              <a:ea typeface="Arial"/>
              <a:cs typeface="Arial"/>
              <a:sym typeface="Arial"/>
            </a:endParaRPr>
          </a:p>
        </p:txBody>
      </p:sp>
      <p:sp>
        <p:nvSpPr>
          <p:cNvPr id="154" name="Google Shape;154;p7"/>
          <p:cNvSpPr/>
          <p:nvPr/>
        </p:nvSpPr>
        <p:spPr>
          <a:xfrm>
            <a:off x="585999" y="6402990"/>
            <a:ext cx="843470" cy="217788"/>
          </a:xfrm>
          <a:custGeom>
            <a:avLst/>
            <a:gdLst/>
            <a:ahLst/>
            <a:cxnLst/>
            <a:rect l="l" t="t" r="r" b="b"/>
            <a:pathLst>
              <a:path w="1360664" h="351328" extrusionOk="0">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5" name="Google Shape;155;p7"/>
          <p:cNvSpPr txBox="1"/>
          <p:nvPr/>
        </p:nvSpPr>
        <p:spPr>
          <a:xfrm>
            <a:off x="4658143" y="6266561"/>
            <a:ext cx="5258789"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endParaRPr sz="2800" b="1" i="1" u="sng">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8"/>
          <p:cNvSpPr/>
          <p:nvPr/>
        </p:nvSpPr>
        <p:spPr>
          <a:xfrm>
            <a:off x="0" y="0"/>
            <a:ext cx="12192001" cy="6858000"/>
          </a:xfrm>
          <a:custGeom>
            <a:avLst/>
            <a:gdLst/>
            <a:ahLst/>
            <a:cxnLst/>
            <a:rect l="l" t="t" r="r" b="b"/>
            <a:pathLst>
              <a:path w="10059670" h="5655310" extrusionOk="0">
                <a:moveTo>
                  <a:pt x="0" y="5655289"/>
                </a:moveTo>
                <a:lnTo>
                  <a:pt x="10059346" y="5655289"/>
                </a:lnTo>
                <a:lnTo>
                  <a:pt x="10059346" y="0"/>
                </a:lnTo>
                <a:lnTo>
                  <a:pt x="0" y="0"/>
                </a:lnTo>
                <a:lnTo>
                  <a:pt x="0" y="5655289"/>
                </a:lnTo>
                <a:close/>
              </a:path>
            </a:pathLst>
          </a:custGeom>
          <a:solidFill>
            <a:srgbClr val="FD645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 name="Google Shape;162;p8"/>
          <p:cNvSpPr/>
          <p:nvPr/>
        </p:nvSpPr>
        <p:spPr>
          <a:xfrm>
            <a:off x="1" y="0"/>
            <a:ext cx="6701539" cy="6858000"/>
          </a:xfrm>
          <a:custGeom>
            <a:avLst/>
            <a:gdLst/>
            <a:ahLst/>
            <a:cxnLst/>
            <a:rect l="l" t="t" r="r" b="b"/>
            <a:pathLst>
              <a:path w="6701539" h="6858000" extrusionOk="0">
                <a:moveTo>
                  <a:pt x="0" y="0"/>
                </a:moveTo>
                <a:lnTo>
                  <a:pt x="6701539" y="0"/>
                </a:lnTo>
                <a:lnTo>
                  <a:pt x="5489823" y="6858000"/>
                </a:lnTo>
                <a:lnTo>
                  <a:pt x="0" y="6858000"/>
                </a:lnTo>
                <a:close/>
              </a:path>
            </a:pathLst>
          </a:cu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3" name="Google Shape;163;p8"/>
          <p:cNvSpPr txBox="1">
            <a:spLocks noGrp="1"/>
          </p:cNvSpPr>
          <p:nvPr>
            <p:ph type="title"/>
          </p:nvPr>
        </p:nvSpPr>
        <p:spPr>
          <a:xfrm>
            <a:off x="3248050" y="152980"/>
            <a:ext cx="10566837" cy="4985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a:buNone/>
            </a:pPr>
            <a:r>
              <a:rPr lang="ru-RU" b="0">
                <a:solidFill>
                  <a:schemeClr val="lt1"/>
                </a:solidFill>
              </a:rPr>
              <a:t>«DA или DS вот в чем вопрос…»</a:t>
            </a:r>
            <a:endParaRPr/>
          </a:p>
        </p:txBody>
      </p:sp>
      <p:sp>
        <p:nvSpPr>
          <p:cNvPr id="164" name="Google Shape;164;p8"/>
          <p:cNvSpPr txBox="1"/>
          <p:nvPr/>
        </p:nvSpPr>
        <p:spPr>
          <a:xfrm>
            <a:off x="511354" y="1939739"/>
            <a:ext cx="5324100" cy="4313961"/>
          </a:xfrm>
          <a:prstGeom prst="rect">
            <a:avLst/>
          </a:prstGeom>
          <a:noFill/>
          <a:ln>
            <a:noFill/>
          </a:ln>
        </p:spPr>
        <p:txBody>
          <a:bodyPr spcFirstLastPara="1" wrap="square" lIns="0" tIns="45700" rIns="91425" bIns="45700" anchor="t" anchorCtr="0">
            <a:spAutoFit/>
          </a:bodyPr>
          <a:lstStyle/>
          <a:p>
            <a:pPr marL="342900" marR="0" lvl="0" indent="-342900" algn="l" rtl="0">
              <a:spcBef>
                <a:spcPts val="0"/>
              </a:spcBef>
              <a:spcAft>
                <a:spcPts val="0"/>
              </a:spcAft>
              <a:buClr>
                <a:schemeClr val="lt1"/>
              </a:buClr>
              <a:buSzPts val="2400"/>
              <a:buFont typeface="Arial"/>
              <a:buChar char="•"/>
            </a:pPr>
            <a:r>
              <a:rPr lang="ru-RU" sz="2400" b="1" dirty="0">
                <a:solidFill>
                  <a:schemeClr val="lt1"/>
                </a:solidFill>
                <a:latin typeface="Arial"/>
                <a:ea typeface="Arial"/>
                <a:cs typeface="Arial"/>
                <a:sym typeface="Arial"/>
              </a:rPr>
              <a:t>Отличное знание предметной области</a:t>
            </a:r>
            <a:endParaRPr sz="2400" b="1" dirty="0">
              <a:solidFill>
                <a:schemeClr val="lt1"/>
              </a:solidFill>
              <a:latin typeface="Arial"/>
              <a:ea typeface="Arial"/>
              <a:cs typeface="Arial"/>
              <a:sym typeface="Arial"/>
            </a:endParaRPr>
          </a:p>
          <a:p>
            <a:pPr marL="342900" marR="0" lvl="0" indent="-342900" algn="l" rtl="0">
              <a:lnSpc>
                <a:spcPct val="100000"/>
              </a:lnSpc>
              <a:spcBef>
                <a:spcPts val="1000"/>
              </a:spcBef>
              <a:spcAft>
                <a:spcPts val="0"/>
              </a:spcAft>
              <a:buClr>
                <a:srgbClr val="FFFFFF"/>
              </a:buClr>
              <a:buSzPts val="2400"/>
              <a:buFont typeface="Arial"/>
              <a:buChar char="•"/>
            </a:pPr>
            <a:r>
              <a:rPr lang="ru-RU" sz="2400" b="1" i="0" u="none" strike="noStrike" cap="none" dirty="0">
                <a:solidFill>
                  <a:schemeClr val="lt1"/>
                </a:solidFill>
                <a:latin typeface="Arial"/>
                <a:ea typeface="Arial"/>
                <a:cs typeface="Arial"/>
                <a:sym typeface="Arial"/>
              </a:rPr>
              <a:t>Знание особенностей ведения бизнеса</a:t>
            </a:r>
            <a:endParaRPr dirty="0"/>
          </a:p>
          <a:p>
            <a:pPr marL="342900" marR="0" lvl="0" indent="-342900" algn="l" rtl="0">
              <a:spcBef>
                <a:spcPts val="1000"/>
              </a:spcBef>
              <a:spcAft>
                <a:spcPts val="0"/>
              </a:spcAft>
              <a:buClr>
                <a:srgbClr val="FFFFFF"/>
              </a:buClr>
              <a:buSzPts val="2400"/>
              <a:buFont typeface="Arial"/>
              <a:buChar char="•"/>
            </a:pPr>
            <a:r>
              <a:rPr lang="ru-RU" sz="2400" b="1" i="0" dirty="0">
                <a:solidFill>
                  <a:schemeClr val="lt1"/>
                </a:solidFill>
                <a:latin typeface="Arial"/>
                <a:ea typeface="Arial"/>
                <a:cs typeface="Arial"/>
                <a:sym typeface="Arial"/>
              </a:rPr>
              <a:t>Знание статистики</a:t>
            </a:r>
            <a:endParaRPr dirty="0"/>
          </a:p>
          <a:p>
            <a:pPr marL="342900" marR="0" lvl="0" indent="-342900" algn="l" rtl="0">
              <a:spcBef>
                <a:spcPts val="1000"/>
              </a:spcBef>
              <a:spcAft>
                <a:spcPts val="0"/>
              </a:spcAft>
              <a:buClr>
                <a:srgbClr val="FFFFFF"/>
              </a:buClr>
              <a:buSzPts val="2400"/>
              <a:buFont typeface="Arial"/>
              <a:buChar char="•"/>
            </a:pPr>
            <a:r>
              <a:rPr lang="ru-RU" sz="2400" b="1" dirty="0">
                <a:solidFill>
                  <a:schemeClr val="lt1"/>
                </a:solidFill>
                <a:latin typeface="Arial"/>
                <a:ea typeface="Arial"/>
                <a:cs typeface="Arial"/>
                <a:sym typeface="Arial"/>
              </a:rPr>
              <a:t>Python, </a:t>
            </a:r>
            <a:r>
              <a:rPr lang="ru-RU" sz="2400" b="1" dirty="0" err="1">
                <a:solidFill>
                  <a:schemeClr val="lt1"/>
                </a:solidFill>
                <a:latin typeface="Arial"/>
                <a:ea typeface="Arial"/>
                <a:cs typeface="Arial"/>
                <a:sym typeface="Arial"/>
              </a:rPr>
              <a:t>Pandas</a:t>
            </a:r>
            <a:r>
              <a:rPr lang="ru-RU" sz="2400" b="1" dirty="0">
                <a:solidFill>
                  <a:schemeClr val="lt1"/>
                </a:solidFill>
                <a:latin typeface="Arial"/>
                <a:ea typeface="Arial"/>
                <a:cs typeface="Arial"/>
                <a:sym typeface="Arial"/>
              </a:rPr>
              <a:t> и немного ML</a:t>
            </a:r>
            <a:endParaRPr sz="2400" b="1" dirty="0">
              <a:solidFill>
                <a:schemeClr val="lt1"/>
              </a:solidFill>
              <a:latin typeface="Arial"/>
              <a:ea typeface="Arial"/>
              <a:cs typeface="Arial"/>
              <a:sym typeface="Arial"/>
            </a:endParaRPr>
          </a:p>
          <a:p>
            <a:pPr marL="342900" marR="0" lvl="0" indent="-342900" algn="l" rtl="0">
              <a:spcBef>
                <a:spcPts val="1000"/>
              </a:spcBef>
              <a:spcAft>
                <a:spcPts val="0"/>
              </a:spcAft>
              <a:buClr>
                <a:srgbClr val="FFFFFF"/>
              </a:buClr>
              <a:buSzPts val="2400"/>
              <a:buFont typeface="Arial"/>
              <a:buChar char="•"/>
            </a:pPr>
            <a:r>
              <a:rPr lang="ru-RU" sz="2400" b="1" dirty="0">
                <a:solidFill>
                  <a:schemeClr val="lt1"/>
                </a:solidFill>
                <a:latin typeface="Arial"/>
                <a:ea typeface="Arial"/>
                <a:cs typeface="Arial"/>
                <a:sym typeface="Arial"/>
              </a:rPr>
              <a:t>SQL, EXCEL</a:t>
            </a:r>
            <a:endParaRPr sz="2400" b="1" i="0" dirty="0">
              <a:solidFill>
                <a:schemeClr val="lt1"/>
              </a:solidFill>
              <a:latin typeface="Arial"/>
              <a:ea typeface="Arial"/>
              <a:cs typeface="Arial"/>
              <a:sym typeface="Arial"/>
            </a:endParaRPr>
          </a:p>
          <a:p>
            <a:pPr marL="342900" marR="0" lvl="0" indent="-190500" algn="l" rtl="0">
              <a:lnSpc>
                <a:spcPct val="100000"/>
              </a:lnSpc>
              <a:spcBef>
                <a:spcPts val="1000"/>
              </a:spcBef>
              <a:spcAft>
                <a:spcPts val="0"/>
              </a:spcAft>
              <a:buClr>
                <a:srgbClr val="FFFFFF"/>
              </a:buClr>
              <a:buSzPts val="2400"/>
              <a:buFont typeface="Arial"/>
              <a:buNone/>
            </a:pPr>
            <a:endParaRPr sz="2400" b="0" i="0" u="none" strike="noStrike" cap="none" dirty="0">
              <a:solidFill>
                <a:schemeClr val="lt1"/>
              </a:solidFill>
              <a:latin typeface="Arial"/>
              <a:ea typeface="Arial"/>
              <a:cs typeface="Arial"/>
              <a:sym typeface="Arial"/>
            </a:endParaRPr>
          </a:p>
          <a:p>
            <a:pPr marL="342900" marR="0" lvl="0" indent="-190500" algn="l" rtl="0">
              <a:spcBef>
                <a:spcPts val="1000"/>
              </a:spcBef>
              <a:spcAft>
                <a:spcPts val="1000"/>
              </a:spcAft>
              <a:buClr>
                <a:schemeClr val="lt1"/>
              </a:buClr>
              <a:buSzPts val="2400"/>
              <a:buFont typeface="Arial"/>
              <a:buNone/>
            </a:pPr>
            <a:endParaRPr sz="2400" dirty="0">
              <a:solidFill>
                <a:schemeClr val="lt1"/>
              </a:solidFill>
              <a:latin typeface="Arial"/>
              <a:ea typeface="Arial"/>
              <a:cs typeface="Arial"/>
              <a:sym typeface="Arial"/>
            </a:endParaRPr>
          </a:p>
        </p:txBody>
      </p:sp>
      <p:sp>
        <p:nvSpPr>
          <p:cNvPr id="165" name="Google Shape;165;p8"/>
          <p:cNvSpPr txBox="1"/>
          <p:nvPr/>
        </p:nvSpPr>
        <p:spPr>
          <a:xfrm>
            <a:off x="6784720" y="1525729"/>
            <a:ext cx="5324100" cy="3785611"/>
          </a:xfrm>
          <a:prstGeom prst="rect">
            <a:avLst/>
          </a:prstGeom>
          <a:noFill/>
          <a:ln>
            <a:noFill/>
          </a:ln>
        </p:spPr>
        <p:txBody>
          <a:bodyPr spcFirstLastPara="1" wrap="square" lIns="0" tIns="45700" rIns="91425" bIns="45700" anchor="t" anchorCtr="0">
            <a:spAutoFit/>
          </a:bodyPr>
          <a:lstStyle/>
          <a:p>
            <a:pPr marL="342900" marR="0" lvl="0" indent="-342900" algn="l" rtl="0">
              <a:spcBef>
                <a:spcPts val="0"/>
              </a:spcBef>
              <a:spcAft>
                <a:spcPts val="0"/>
              </a:spcAft>
              <a:buClr>
                <a:schemeClr val="lt1"/>
              </a:buClr>
              <a:buSzPts val="2400"/>
              <a:buFont typeface="Arial"/>
              <a:buChar char="•"/>
            </a:pPr>
            <a:r>
              <a:rPr lang="ru-RU" sz="2400" b="1" dirty="0">
                <a:solidFill>
                  <a:schemeClr val="lt1"/>
                </a:solidFill>
                <a:latin typeface="Arial"/>
                <a:ea typeface="Arial"/>
                <a:cs typeface="Arial"/>
                <a:sym typeface="Arial"/>
              </a:rPr>
              <a:t>Отличная</a:t>
            </a:r>
            <a:r>
              <a:rPr lang="ru-RU" sz="2400" b="1" i="0" dirty="0">
                <a:solidFill>
                  <a:schemeClr val="lt1"/>
                </a:solidFill>
                <a:latin typeface="Arial"/>
                <a:ea typeface="Arial"/>
                <a:cs typeface="Arial"/>
                <a:sym typeface="Arial"/>
              </a:rPr>
              <a:t> математическая подготовка</a:t>
            </a:r>
            <a:endParaRPr dirty="0"/>
          </a:p>
          <a:p>
            <a:pPr marL="342900" marR="0" lvl="0" indent="-342900" algn="l" rtl="0">
              <a:spcBef>
                <a:spcPts val="0"/>
              </a:spcBef>
              <a:spcAft>
                <a:spcPts val="0"/>
              </a:spcAft>
              <a:buClr>
                <a:schemeClr val="lt1"/>
              </a:buClr>
              <a:buSzPts val="2400"/>
              <a:buFont typeface="Arial"/>
              <a:buChar char="•"/>
            </a:pPr>
            <a:r>
              <a:rPr lang="ru-RU" sz="2400" b="1" i="0" dirty="0">
                <a:solidFill>
                  <a:schemeClr val="lt1"/>
                </a:solidFill>
                <a:latin typeface="Arial"/>
                <a:ea typeface="Arial"/>
                <a:cs typeface="Arial"/>
                <a:sym typeface="Arial"/>
              </a:rPr>
              <a:t> Умение программировать на Python, </a:t>
            </a:r>
            <a:r>
              <a:rPr lang="ru-RU" sz="2400" b="1" dirty="0">
                <a:solidFill>
                  <a:schemeClr val="lt1"/>
                </a:solidFill>
                <a:latin typeface="Arial"/>
                <a:ea typeface="Arial"/>
                <a:cs typeface="Arial"/>
                <a:sym typeface="Arial"/>
              </a:rPr>
              <a:t>SQL</a:t>
            </a:r>
            <a:r>
              <a:rPr lang="ru-RU" sz="2400" b="1" i="0" dirty="0">
                <a:solidFill>
                  <a:schemeClr val="lt1"/>
                </a:solidFill>
                <a:latin typeface="Arial"/>
                <a:ea typeface="Arial"/>
                <a:cs typeface="Arial"/>
                <a:sym typeface="Arial"/>
              </a:rPr>
              <a:t> и (Java/</a:t>
            </a:r>
            <a:r>
              <a:rPr lang="ru-RU" sz="2400" b="1" i="0" dirty="0" err="1">
                <a:solidFill>
                  <a:schemeClr val="lt1"/>
                </a:solidFill>
                <a:latin typeface="Arial"/>
                <a:ea typeface="Arial"/>
                <a:cs typeface="Arial"/>
                <a:sym typeface="Arial"/>
              </a:rPr>
              <a:t>Matlab</a:t>
            </a:r>
            <a:r>
              <a:rPr lang="ru-RU" sz="2400" b="1" dirty="0">
                <a:solidFill>
                  <a:schemeClr val="lt1"/>
                </a:solidFill>
                <a:latin typeface="Arial"/>
                <a:ea typeface="Arial"/>
                <a:cs typeface="Arial"/>
                <a:sym typeface="Arial"/>
              </a:rPr>
              <a:t>/</a:t>
            </a:r>
            <a:r>
              <a:rPr lang="ru-RU" sz="2400" b="1" i="0" dirty="0">
                <a:solidFill>
                  <a:schemeClr val="lt1"/>
                </a:solidFill>
                <a:latin typeface="Arial"/>
                <a:ea typeface="Arial"/>
                <a:cs typeface="Arial"/>
                <a:sym typeface="Arial"/>
              </a:rPr>
              <a:t>R/Scala)</a:t>
            </a:r>
            <a:endParaRPr dirty="0"/>
          </a:p>
          <a:p>
            <a:pPr marL="342900" marR="0" lvl="0" indent="-342900" algn="l" rtl="0">
              <a:spcBef>
                <a:spcPts val="0"/>
              </a:spcBef>
              <a:spcAft>
                <a:spcPts val="0"/>
              </a:spcAft>
              <a:buClr>
                <a:schemeClr val="lt1"/>
              </a:buClr>
              <a:buSzPts val="2400"/>
              <a:buFont typeface="Arial"/>
              <a:buChar char="•"/>
            </a:pPr>
            <a:r>
              <a:rPr lang="ru-RU" sz="2400" b="1" dirty="0">
                <a:solidFill>
                  <a:schemeClr val="lt1"/>
                </a:solidFill>
                <a:latin typeface="Arial"/>
                <a:ea typeface="Arial"/>
                <a:cs typeface="Arial"/>
                <a:sym typeface="Arial"/>
              </a:rPr>
              <a:t>Отличное</a:t>
            </a:r>
            <a:r>
              <a:rPr lang="ru-RU" sz="2400" b="1" i="0" dirty="0">
                <a:solidFill>
                  <a:schemeClr val="lt1"/>
                </a:solidFill>
                <a:latin typeface="Arial"/>
                <a:ea typeface="Arial"/>
                <a:cs typeface="Arial"/>
                <a:sym typeface="Arial"/>
              </a:rPr>
              <a:t> знание методов и алгоритмов машинного обучения.  </a:t>
            </a:r>
            <a:endParaRPr dirty="0"/>
          </a:p>
          <a:p>
            <a:pPr marL="342900" marR="0" lvl="0" indent="-342900" algn="l" rtl="0">
              <a:spcBef>
                <a:spcPts val="0"/>
              </a:spcBef>
              <a:spcAft>
                <a:spcPts val="0"/>
              </a:spcAft>
              <a:buClr>
                <a:schemeClr val="lt1"/>
              </a:buClr>
              <a:buSzPts val="2400"/>
              <a:buFont typeface="Arial"/>
              <a:buChar char="•"/>
            </a:pPr>
            <a:r>
              <a:rPr lang="ru-RU" sz="2400" b="1" dirty="0">
                <a:solidFill>
                  <a:schemeClr val="lt1"/>
                </a:solidFill>
                <a:latin typeface="Arial"/>
                <a:ea typeface="Arial"/>
                <a:cs typeface="Arial"/>
                <a:sym typeface="Arial"/>
              </a:rPr>
              <a:t>У</a:t>
            </a:r>
            <a:r>
              <a:rPr lang="ru-RU" sz="2400" b="1" i="0" dirty="0">
                <a:solidFill>
                  <a:schemeClr val="lt1"/>
                </a:solidFill>
                <a:latin typeface="Arial"/>
                <a:ea typeface="Arial"/>
                <a:cs typeface="Arial"/>
                <a:sym typeface="Arial"/>
              </a:rPr>
              <a:t>мение работать с большими данными (Big Data) — </a:t>
            </a:r>
            <a:r>
              <a:rPr lang="ru-RU" sz="2400" b="1" i="0" dirty="0" err="1">
                <a:solidFill>
                  <a:schemeClr val="lt1"/>
                </a:solidFill>
                <a:latin typeface="Arial"/>
                <a:ea typeface="Arial"/>
                <a:cs typeface="Arial"/>
                <a:sym typeface="Arial"/>
              </a:rPr>
              <a:t>Hadoop</a:t>
            </a:r>
            <a:r>
              <a:rPr lang="ru-RU" sz="2400" b="1" i="0" dirty="0">
                <a:solidFill>
                  <a:schemeClr val="lt1"/>
                </a:solidFill>
                <a:latin typeface="Arial"/>
                <a:ea typeface="Arial"/>
                <a:cs typeface="Arial"/>
                <a:sym typeface="Arial"/>
              </a:rPr>
              <a:t> и его друзья</a:t>
            </a:r>
            <a:endParaRPr dirty="0"/>
          </a:p>
          <a:p>
            <a:pPr marL="342900" marR="0" lvl="0" indent="-342900" algn="l" rtl="0">
              <a:spcBef>
                <a:spcPts val="0"/>
              </a:spcBef>
              <a:spcAft>
                <a:spcPts val="0"/>
              </a:spcAft>
              <a:buClr>
                <a:schemeClr val="lt1"/>
              </a:buClr>
              <a:buSzPts val="2400"/>
              <a:buFont typeface="Arial"/>
              <a:buChar char="•"/>
            </a:pPr>
            <a:r>
              <a:rPr lang="ru-RU" sz="2400" b="1" dirty="0">
                <a:solidFill>
                  <a:schemeClr val="lt1"/>
                </a:solidFill>
                <a:latin typeface="Arial"/>
                <a:ea typeface="Arial"/>
                <a:cs typeface="Arial"/>
                <a:sym typeface="Arial"/>
              </a:rPr>
              <a:t>Хороший технический бэкграунд</a:t>
            </a:r>
            <a:endParaRPr sz="2400" b="1" dirty="0">
              <a:solidFill>
                <a:schemeClr val="lt1"/>
              </a:solidFill>
              <a:latin typeface="Arial"/>
              <a:ea typeface="Arial"/>
              <a:cs typeface="Arial"/>
              <a:sym typeface="Arial"/>
            </a:endParaRPr>
          </a:p>
        </p:txBody>
      </p:sp>
      <p:sp>
        <p:nvSpPr>
          <p:cNvPr id="166" name="Google Shape;166;p8"/>
          <p:cNvSpPr/>
          <p:nvPr/>
        </p:nvSpPr>
        <p:spPr>
          <a:xfrm>
            <a:off x="585999" y="6402990"/>
            <a:ext cx="843470" cy="217788"/>
          </a:xfrm>
          <a:custGeom>
            <a:avLst/>
            <a:gdLst/>
            <a:ahLst/>
            <a:cxnLst/>
            <a:rect l="l" t="t" r="r" b="b"/>
            <a:pathLst>
              <a:path w="1360664" h="351328" extrusionOk="0">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7" name="Google Shape;167;p8"/>
          <p:cNvSpPr txBox="1"/>
          <p:nvPr/>
        </p:nvSpPr>
        <p:spPr>
          <a:xfrm>
            <a:off x="1794931" y="1073829"/>
            <a:ext cx="5258789"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2800" b="1">
                <a:solidFill>
                  <a:schemeClr val="lt1"/>
                </a:solidFill>
                <a:latin typeface="Arial"/>
                <a:ea typeface="Arial"/>
                <a:cs typeface="Arial"/>
                <a:sym typeface="Arial"/>
              </a:rPr>
              <a:t>Аналитик данных (DA)</a:t>
            </a:r>
            <a:endParaRPr/>
          </a:p>
        </p:txBody>
      </p:sp>
      <p:sp>
        <p:nvSpPr>
          <p:cNvPr id="168" name="Google Shape;168;p8"/>
          <p:cNvSpPr txBox="1"/>
          <p:nvPr/>
        </p:nvSpPr>
        <p:spPr>
          <a:xfrm>
            <a:off x="8122498" y="983404"/>
            <a:ext cx="5258789"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2800" b="1">
                <a:solidFill>
                  <a:schemeClr val="lt1"/>
                </a:solidFill>
                <a:latin typeface="Arial"/>
                <a:ea typeface="Arial"/>
                <a:cs typeface="Arial"/>
                <a:sym typeface="Arial"/>
              </a:rPr>
              <a:t>Дата-саентист (DS)</a:t>
            </a:r>
            <a:endParaRPr/>
          </a:p>
        </p:txBody>
      </p:sp>
      <p:sp>
        <p:nvSpPr>
          <p:cNvPr id="169" name="Google Shape;169;p8"/>
          <p:cNvSpPr txBox="1"/>
          <p:nvPr/>
        </p:nvSpPr>
        <p:spPr>
          <a:xfrm>
            <a:off x="2629395" y="6294240"/>
            <a:ext cx="5258789"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2800" b="1" i="1" u="sng" dirty="0">
                <a:solidFill>
                  <a:schemeClr val="lt1"/>
                </a:solidFill>
                <a:latin typeface="Arial"/>
                <a:ea typeface="Arial"/>
                <a:cs typeface="Arial"/>
                <a:sym typeface="Arial"/>
              </a:rPr>
              <a:t>*на текущий момент</a:t>
            </a:r>
            <a:endParaRPr sz="2800" b="1" i="1" u="sng" dirty="0">
              <a:solidFill>
                <a:schemeClr val="lt1"/>
              </a:solidFill>
              <a:latin typeface="Arial"/>
              <a:ea typeface="Arial"/>
              <a:cs typeface="Arial"/>
              <a:sym typeface="Arial"/>
            </a:endParaRPr>
          </a:p>
        </p:txBody>
      </p:sp>
      <p:sp>
        <p:nvSpPr>
          <p:cNvPr id="170" name="Google Shape;170;p8"/>
          <p:cNvSpPr txBox="1"/>
          <p:nvPr/>
        </p:nvSpPr>
        <p:spPr>
          <a:xfrm>
            <a:off x="6933211" y="6402990"/>
            <a:ext cx="5258789"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2800" b="1" i="1">
                <a:solidFill>
                  <a:schemeClr val="lt1"/>
                </a:solidFill>
                <a:latin typeface="Arial"/>
                <a:ea typeface="Arial"/>
                <a:cs typeface="Arial"/>
                <a:sym typeface="Arial"/>
              </a:rPr>
              <a:t>P.S. А еще есть ML-инженеры…</a:t>
            </a:r>
            <a:endParaRPr sz="2800" b="1" i="1">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Прямоугольник 1703">
            <a:extLst>
              <a:ext uri="{FF2B5EF4-FFF2-40B4-BE49-F238E27FC236}">
                <a16:creationId xmlns:a16="http://schemas.microsoft.com/office/drawing/2014/main" id="{B52D9DB2-649D-CF45-BE5A-0E9BC84B9ECA}"/>
              </a:ext>
            </a:extLst>
          </p:cNvPr>
          <p:cNvSpPr/>
          <p:nvPr/>
        </p:nvSpPr>
        <p:spPr>
          <a:xfrm>
            <a:off x="1" y="12834"/>
            <a:ext cx="4448908" cy="6857999"/>
          </a:xfrm>
          <a:prstGeom prst="rect">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586001" y="474130"/>
            <a:ext cx="10566837" cy="553998"/>
          </a:xfrm>
        </p:spPr>
        <p:txBody>
          <a:bodyPr/>
          <a:lstStyle/>
          <a:p>
            <a:r>
              <a:rPr lang="ru-RU" sz="4000" dirty="0">
                <a:solidFill>
                  <a:schemeClr val="bg1"/>
                </a:solidFill>
                <a:latin typeface="+mn-lt"/>
              </a:rPr>
              <a:t>Задачи </a:t>
            </a:r>
            <a:r>
              <a:rPr lang="en-US" sz="4000" dirty="0">
                <a:solidFill>
                  <a:schemeClr val="bg1"/>
                </a:solidFill>
                <a:latin typeface="+mn-lt"/>
              </a:rPr>
              <a:t>DA</a:t>
            </a:r>
            <a:endParaRPr lang="ru-RU" sz="4000" dirty="0">
              <a:solidFill>
                <a:schemeClr val="bg1"/>
              </a:solidFill>
              <a:latin typeface="+mn-lt"/>
            </a:endParaRPr>
          </a:p>
        </p:txBody>
      </p:sp>
      <p:sp>
        <p:nvSpPr>
          <p:cNvPr id="26" name="Прямоугольник 25">
            <a:extLst>
              <a:ext uri="{FF2B5EF4-FFF2-40B4-BE49-F238E27FC236}">
                <a16:creationId xmlns:a16="http://schemas.microsoft.com/office/drawing/2014/main" id="{5027076A-6097-0743-AB26-ECF353F2A321}"/>
              </a:ext>
            </a:extLst>
          </p:cNvPr>
          <p:cNvSpPr/>
          <p:nvPr/>
        </p:nvSpPr>
        <p:spPr>
          <a:xfrm>
            <a:off x="3324226" y="-1205346"/>
            <a:ext cx="5543549" cy="971807"/>
          </a:xfrm>
          <a:prstGeom prst="rect">
            <a:avLst/>
          </a:prstGeom>
          <a:solidFill>
            <a:srgbClr val="FD6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 </a:t>
            </a:r>
            <a:r>
              <a:rPr lang="en-US" dirty="0" err="1"/>
              <a:t>Brainz</a:t>
            </a:r>
            <a:r>
              <a:rPr lang="en-US" dirty="0"/>
              <a:t> — </a:t>
            </a:r>
            <a:r>
              <a:rPr lang="ru-RU" dirty="0"/>
              <a:t>вариант слайда «о компании» с другой </a:t>
            </a:r>
            <a:r>
              <a:rPr lang="ru-RU" dirty="0" err="1"/>
              <a:t>компановкой</a:t>
            </a:r>
            <a:r>
              <a:rPr lang="ru-RU" dirty="0"/>
              <a:t>, на месте цифр может быть фото, тогда цифры заверстываются снизу под блоком текста </a:t>
            </a:r>
          </a:p>
        </p:txBody>
      </p:sp>
      <p:sp>
        <p:nvSpPr>
          <p:cNvPr id="29" name="TextBox 28">
            <a:extLst>
              <a:ext uri="{FF2B5EF4-FFF2-40B4-BE49-F238E27FC236}">
                <a16:creationId xmlns:a16="http://schemas.microsoft.com/office/drawing/2014/main" id="{4ECD0D4B-DA80-2D49-AF2D-3B396D442FAF}"/>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chemeClr val="bg1"/>
                </a:solidFill>
                <a:latin typeface="Croc" panose="020B0502020203020203" pitchFamily="34" charset="0"/>
              </a:rPr>
              <a:t>N</a:t>
            </a:r>
            <a:endParaRPr lang="ru-RU" sz="1000" dirty="0">
              <a:solidFill>
                <a:schemeClr val="bg1"/>
              </a:solidFill>
              <a:latin typeface="Croc" panose="020B0502020203020203" pitchFamily="34" charset="0"/>
            </a:endParaRPr>
          </a:p>
        </p:txBody>
      </p:sp>
      <p:sp>
        <p:nvSpPr>
          <p:cNvPr id="30" name="Рисунок 10">
            <a:extLst>
              <a:ext uri="{FF2B5EF4-FFF2-40B4-BE49-F238E27FC236}">
                <a16:creationId xmlns:a16="http://schemas.microsoft.com/office/drawing/2014/main" id="{A6692A8D-4338-1542-911F-E5E13712E910}"/>
              </a:ext>
            </a:extLst>
          </p:cNvPr>
          <p:cNvSpPr>
            <a:spLocks noChangeAspect="1"/>
          </p:cNvSpPr>
          <p:nvPr/>
        </p:nvSpPr>
        <p:spPr>
          <a:xfrm>
            <a:off x="198178" y="6383870"/>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w="1168" cap="flat">
            <a:noFill/>
            <a:prstDash val="solid"/>
            <a:miter/>
          </a:ln>
        </p:spPr>
        <p:txBody>
          <a:bodyPr rtlCol="0" anchor="ctr"/>
          <a:lstStyle/>
          <a:p>
            <a:endParaRPr lang="ru-RU"/>
          </a:p>
        </p:txBody>
      </p:sp>
      <p:pic>
        <p:nvPicPr>
          <p:cNvPr id="6146" name="Picture 2">
            <a:extLst>
              <a:ext uri="{FF2B5EF4-FFF2-40B4-BE49-F238E27FC236}">
                <a16:creationId xmlns:a16="http://schemas.microsoft.com/office/drawing/2014/main" id="{46B9EFEE-39B0-4022-9EFB-099D1469FE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1690" y="12834"/>
            <a:ext cx="9836423" cy="68580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D025D22-1415-44DE-B192-1E43239883D1}"/>
              </a:ext>
            </a:extLst>
          </p:cNvPr>
          <p:cNvSpPr txBox="1"/>
          <p:nvPr/>
        </p:nvSpPr>
        <p:spPr>
          <a:xfrm>
            <a:off x="619913" y="1184361"/>
            <a:ext cx="3952951" cy="4815677"/>
          </a:xfrm>
          <a:prstGeom prst="rect">
            <a:avLst/>
          </a:prstGeom>
          <a:noFill/>
        </p:spPr>
        <p:txBody>
          <a:bodyPr wrap="square">
            <a:spAutoFit/>
          </a:bodyPr>
          <a:lstStyle/>
          <a:p>
            <a:pPr algn="l">
              <a:lnSpc>
                <a:spcPct val="150000"/>
              </a:lnSpc>
              <a:buFont typeface="Arial" panose="020B0604020202020204" pitchFamily="34" charset="0"/>
              <a:buChar char="•"/>
            </a:pPr>
            <a:r>
              <a:rPr lang="en-US" sz="2300" b="0" i="0" dirty="0">
                <a:solidFill>
                  <a:schemeClr val="bg1"/>
                </a:solidFill>
                <a:effectLst/>
                <a:latin typeface="William Text Pro"/>
              </a:rPr>
              <a:t>C</a:t>
            </a:r>
            <a:r>
              <a:rPr lang="ru-RU" sz="2300" b="0" i="0" dirty="0">
                <a:solidFill>
                  <a:schemeClr val="bg1"/>
                </a:solidFill>
                <a:effectLst/>
                <a:latin typeface="William Text Pro"/>
              </a:rPr>
              <a:t>обирает данные </a:t>
            </a:r>
          </a:p>
          <a:p>
            <a:pPr algn="l">
              <a:lnSpc>
                <a:spcPct val="150000"/>
              </a:lnSpc>
              <a:buFont typeface="Arial" panose="020B0604020202020204" pitchFamily="34" charset="0"/>
              <a:buChar char="•"/>
            </a:pPr>
            <a:r>
              <a:rPr lang="ru-RU" sz="2300" b="0" i="0" dirty="0">
                <a:solidFill>
                  <a:schemeClr val="bg1"/>
                </a:solidFill>
                <a:effectLst/>
                <a:latin typeface="William Text Pro"/>
              </a:rPr>
              <a:t>Знакомится с параметрами набора</a:t>
            </a:r>
          </a:p>
          <a:p>
            <a:pPr algn="l">
              <a:lnSpc>
                <a:spcPct val="150000"/>
              </a:lnSpc>
              <a:buFont typeface="Arial" panose="020B0604020202020204" pitchFamily="34" charset="0"/>
              <a:buChar char="•"/>
            </a:pPr>
            <a:r>
              <a:rPr lang="ru-RU" sz="2300" b="0" i="0" dirty="0">
                <a:solidFill>
                  <a:schemeClr val="bg1"/>
                </a:solidFill>
                <a:effectLst/>
                <a:latin typeface="William Text Pro"/>
              </a:rPr>
              <a:t>Проводит предварительную обработку данных</a:t>
            </a:r>
          </a:p>
          <a:p>
            <a:pPr algn="l">
              <a:lnSpc>
                <a:spcPct val="150000"/>
              </a:lnSpc>
              <a:buFont typeface="Arial" panose="020B0604020202020204" pitchFamily="34" charset="0"/>
              <a:buChar char="•"/>
            </a:pPr>
            <a:r>
              <a:rPr lang="ru-RU" sz="2300" b="0" i="0" dirty="0">
                <a:solidFill>
                  <a:schemeClr val="bg1"/>
                </a:solidFill>
                <a:effectLst/>
                <a:latin typeface="William Text Pro"/>
              </a:rPr>
              <a:t>Интерпретирует </a:t>
            </a:r>
          </a:p>
          <a:p>
            <a:pPr algn="l">
              <a:lnSpc>
                <a:spcPct val="150000"/>
              </a:lnSpc>
              <a:buFont typeface="Arial" panose="020B0604020202020204" pitchFamily="34" charset="0"/>
              <a:buChar char="•"/>
            </a:pPr>
            <a:r>
              <a:rPr lang="ru-RU" sz="2300" dirty="0">
                <a:solidFill>
                  <a:schemeClr val="bg1"/>
                </a:solidFill>
                <a:latin typeface="William Text Pro"/>
              </a:rPr>
              <a:t>Д</a:t>
            </a:r>
            <a:r>
              <a:rPr lang="ru-RU" sz="2300" b="0" i="0" dirty="0">
                <a:solidFill>
                  <a:schemeClr val="bg1"/>
                </a:solidFill>
                <a:effectLst/>
                <a:latin typeface="William Text Pro"/>
              </a:rPr>
              <a:t>елает выводы;</a:t>
            </a:r>
          </a:p>
          <a:p>
            <a:pPr algn="l">
              <a:lnSpc>
                <a:spcPct val="150000"/>
              </a:lnSpc>
              <a:buFont typeface="Arial" panose="020B0604020202020204" pitchFamily="34" charset="0"/>
              <a:buChar char="•"/>
            </a:pPr>
            <a:r>
              <a:rPr lang="ru-RU" sz="2300" b="0" i="0" dirty="0">
                <a:solidFill>
                  <a:schemeClr val="bg1"/>
                </a:solidFill>
                <a:effectLst/>
                <a:latin typeface="William Text Pro"/>
              </a:rPr>
              <a:t>Визуализирует</a:t>
            </a:r>
          </a:p>
          <a:p>
            <a:pPr algn="l">
              <a:lnSpc>
                <a:spcPct val="150000"/>
              </a:lnSpc>
              <a:buFont typeface="Arial" panose="020B0604020202020204" pitchFamily="34" charset="0"/>
              <a:buChar char="•"/>
            </a:pPr>
            <a:r>
              <a:rPr lang="ru-RU" sz="2300" dirty="0">
                <a:solidFill>
                  <a:schemeClr val="bg1"/>
                </a:solidFill>
                <a:latin typeface="William Text Pro"/>
              </a:rPr>
              <a:t>Иногда строит модели </a:t>
            </a:r>
            <a:r>
              <a:rPr lang="en-US" sz="2300" dirty="0">
                <a:solidFill>
                  <a:schemeClr val="bg1"/>
                </a:solidFill>
                <a:latin typeface="William Text Pro"/>
              </a:rPr>
              <a:t>ML</a:t>
            </a:r>
            <a:endParaRPr lang="ru-RU" sz="2300" b="0" i="0" dirty="0">
              <a:solidFill>
                <a:schemeClr val="bg1"/>
              </a:solidFill>
              <a:effectLst/>
              <a:latin typeface="William Text Pro"/>
            </a:endParaRPr>
          </a:p>
        </p:txBody>
      </p:sp>
    </p:spTree>
    <p:extLst>
      <p:ext uri="{BB962C8B-B14F-4D97-AF65-F5344CB8AC3E}">
        <p14:creationId xmlns:p14="http://schemas.microsoft.com/office/powerpoint/2010/main" val="146892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0"/>
          <p:cNvSpPr/>
          <p:nvPr/>
        </p:nvSpPr>
        <p:spPr>
          <a:xfrm>
            <a:off x="7817476" y="1"/>
            <a:ext cx="4374524" cy="6857999"/>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6" name="Google Shape;186;p10"/>
          <p:cNvSpPr txBox="1">
            <a:spLocks noGrp="1"/>
          </p:cNvSpPr>
          <p:nvPr>
            <p:ph type="title"/>
          </p:nvPr>
        </p:nvSpPr>
        <p:spPr>
          <a:xfrm>
            <a:off x="432715" y="148212"/>
            <a:ext cx="10566837" cy="4985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a:buNone/>
            </a:pPr>
            <a:r>
              <a:rPr lang="ru-RU">
                <a:solidFill>
                  <a:schemeClr val="dk1"/>
                </a:solidFill>
              </a:rPr>
              <a:t>Summary Универсального солдата</a:t>
            </a:r>
            <a:endParaRPr/>
          </a:p>
        </p:txBody>
      </p:sp>
      <p:sp>
        <p:nvSpPr>
          <p:cNvPr id="187" name="Google Shape;187;p10"/>
          <p:cNvSpPr txBox="1"/>
          <p:nvPr/>
        </p:nvSpPr>
        <p:spPr>
          <a:xfrm>
            <a:off x="10751893" y="6409366"/>
            <a:ext cx="868101" cy="246221"/>
          </a:xfrm>
          <a:prstGeom prst="rect">
            <a:avLst/>
          </a:prstGeom>
          <a:noFill/>
          <a:ln>
            <a:noFill/>
          </a:ln>
        </p:spPr>
        <p:txBody>
          <a:bodyPr spcFirstLastPara="1" wrap="square" lIns="91425" tIns="45700" rIns="0" bIns="45700" anchor="b" anchorCtr="0">
            <a:spAutoFit/>
          </a:bodyPr>
          <a:lstStyle/>
          <a:p>
            <a:pPr marL="0" marR="0" lvl="0" indent="0" algn="r" rtl="0">
              <a:spcBef>
                <a:spcPts val="0"/>
              </a:spcBef>
              <a:spcAft>
                <a:spcPts val="0"/>
              </a:spcAft>
              <a:buNone/>
            </a:pPr>
            <a:r>
              <a:rPr lang="ru-RU" sz="1000">
                <a:solidFill>
                  <a:srgbClr val="242425"/>
                </a:solidFill>
                <a:latin typeface="Arial"/>
                <a:ea typeface="Arial"/>
                <a:cs typeface="Arial"/>
                <a:sym typeface="Arial"/>
              </a:rPr>
              <a:t>N</a:t>
            </a:r>
            <a:endParaRPr sz="1000">
              <a:solidFill>
                <a:srgbClr val="242425"/>
              </a:solidFill>
              <a:latin typeface="Arial"/>
              <a:ea typeface="Arial"/>
              <a:cs typeface="Arial"/>
              <a:sym typeface="Arial"/>
            </a:endParaRPr>
          </a:p>
        </p:txBody>
      </p:sp>
      <p:sp>
        <p:nvSpPr>
          <p:cNvPr id="188" name="Google Shape;188;p10"/>
          <p:cNvSpPr/>
          <p:nvPr/>
        </p:nvSpPr>
        <p:spPr>
          <a:xfrm>
            <a:off x="198178" y="6383870"/>
            <a:ext cx="843470" cy="217788"/>
          </a:xfrm>
          <a:custGeom>
            <a:avLst/>
            <a:gdLst/>
            <a:ahLst/>
            <a:cxnLst/>
            <a:rect l="l" t="t" r="r" b="b"/>
            <a:pathLst>
              <a:path w="1360664" h="351328" extrusionOk="0">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9" name="Google Shape;189;p10"/>
          <p:cNvSpPr txBox="1"/>
          <p:nvPr/>
        </p:nvSpPr>
        <p:spPr>
          <a:xfrm>
            <a:off x="501899" y="407723"/>
            <a:ext cx="7395918" cy="6001643"/>
          </a:xfrm>
          <a:prstGeom prst="rect">
            <a:avLst/>
          </a:prstGeom>
          <a:noFill/>
          <a:ln>
            <a:noFill/>
          </a:ln>
        </p:spPr>
        <p:txBody>
          <a:bodyPr spcFirstLastPara="1" wrap="square" lIns="91425" tIns="45700" rIns="91425" bIns="45700" anchor="t" anchorCtr="0">
            <a:spAutoFit/>
          </a:bodyPr>
          <a:lstStyle/>
          <a:p>
            <a:pPr marL="0" marR="0" lvl="0" indent="-152400" algn="l" rtl="0">
              <a:lnSpc>
                <a:spcPct val="200000"/>
              </a:lnSpc>
              <a:spcBef>
                <a:spcPts val="0"/>
              </a:spcBef>
              <a:spcAft>
                <a:spcPts val="0"/>
              </a:spcAft>
              <a:buClr>
                <a:srgbClr val="000000"/>
              </a:buClr>
              <a:buSzPts val="2400"/>
              <a:buFont typeface="Arial"/>
              <a:buChar char="•"/>
            </a:pPr>
            <a:r>
              <a:rPr lang="ru-RU" sz="2400" b="0" i="0" dirty="0">
                <a:solidFill>
                  <a:srgbClr val="000000"/>
                </a:solidFill>
                <a:latin typeface="Arial"/>
                <a:ea typeface="Arial"/>
                <a:cs typeface="Arial"/>
                <a:sym typeface="Arial"/>
              </a:rPr>
              <a:t>иметь отличную математическую базу </a:t>
            </a:r>
            <a:endParaRPr sz="2400" b="0" i="0" dirty="0">
              <a:solidFill>
                <a:srgbClr val="000000"/>
              </a:solidFill>
              <a:latin typeface="Arial"/>
              <a:ea typeface="Arial"/>
              <a:cs typeface="Arial"/>
              <a:sym typeface="Arial"/>
            </a:endParaRPr>
          </a:p>
          <a:p>
            <a:pPr marL="0" marR="0" lvl="0" indent="-152400" algn="l" rtl="0">
              <a:lnSpc>
                <a:spcPct val="200000"/>
              </a:lnSpc>
              <a:spcBef>
                <a:spcPts val="0"/>
              </a:spcBef>
              <a:spcAft>
                <a:spcPts val="0"/>
              </a:spcAft>
              <a:buClr>
                <a:srgbClr val="000000"/>
              </a:buClr>
              <a:buSzPts val="2400"/>
              <a:buFont typeface="Arial"/>
              <a:buChar char="•"/>
            </a:pPr>
            <a:r>
              <a:rPr lang="ru-RU" sz="2400" b="0" i="0" dirty="0">
                <a:solidFill>
                  <a:srgbClr val="000000"/>
                </a:solidFill>
                <a:latin typeface="Arial"/>
                <a:ea typeface="Arial"/>
                <a:cs typeface="Arial"/>
                <a:sym typeface="Arial"/>
              </a:rPr>
              <a:t>понимать теорию вероятности и математическую статистику </a:t>
            </a:r>
            <a:endParaRPr sz="2400" b="0" i="0" dirty="0">
              <a:solidFill>
                <a:srgbClr val="000000"/>
              </a:solidFill>
              <a:latin typeface="Arial"/>
              <a:ea typeface="Arial"/>
              <a:cs typeface="Arial"/>
              <a:sym typeface="Arial"/>
            </a:endParaRPr>
          </a:p>
          <a:p>
            <a:pPr marL="0" marR="0" lvl="0" indent="-152400" algn="l" rtl="0">
              <a:lnSpc>
                <a:spcPct val="200000"/>
              </a:lnSpc>
              <a:spcBef>
                <a:spcPts val="0"/>
              </a:spcBef>
              <a:spcAft>
                <a:spcPts val="0"/>
              </a:spcAft>
              <a:buClr>
                <a:srgbClr val="000000"/>
              </a:buClr>
              <a:buSzPts val="2400"/>
              <a:buFont typeface="Arial"/>
              <a:buChar char="•"/>
            </a:pPr>
            <a:r>
              <a:rPr lang="ru-RU" sz="2400" b="0" i="0" dirty="0">
                <a:solidFill>
                  <a:srgbClr val="000000"/>
                </a:solidFill>
                <a:latin typeface="Arial"/>
                <a:ea typeface="Arial"/>
                <a:cs typeface="Arial"/>
                <a:sym typeface="Arial"/>
              </a:rPr>
              <a:t>иметь математическую культуру </a:t>
            </a:r>
            <a:endParaRPr sz="2400" b="0" i="0" dirty="0">
              <a:solidFill>
                <a:srgbClr val="000000"/>
              </a:solidFill>
              <a:latin typeface="Arial"/>
              <a:ea typeface="Arial"/>
              <a:cs typeface="Arial"/>
              <a:sym typeface="Arial"/>
            </a:endParaRPr>
          </a:p>
          <a:p>
            <a:pPr marL="0" marR="0" lvl="0" indent="-152400" algn="l" rtl="0">
              <a:lnSpc>
                <a:spcPct val="200000"/>
              </a:lnSpc>
              <a:spcBef>
                <a:spcPts val="0"/>
              </a:spcBef>
              <a:spcAft>
                <a:spcPts val="0"/>
              </a:spcAft>
              <a:buClr>
                <a:srgbClr val="000000"/>
              </a:buClr>
              <a:buSzPts val="2400"/>
              <a:buFont typeface="Arial"/>
              <a:buChar char="•"/>
            </a:pPr>
            <a:r>
              <a:rPr lang="ru-RU" sz="2400" b="0" i="0" dirty="0">
                <a:solidFill>
                  <a:srgbClr val="000000"/>
                </a:solidFill>
                <a:latin typeface="Arial"/>
                <a:ea typeface="Arial"/>
                <a:cs typeface="Arial"/>
                <a:sym typeface="Arial"/>
              </a:rPr>
              <a:t>обладать критическим мышлением </a:t>
            </a:r>
            <a:endParaRPr sz="2400" b="0" i="0" dirty="0">
              <a:solidFill>
                <a:srgbClr val="000000"/>
              </a:solidFill>
              <a:latin typeface="Arial"/>
              <a:ea typeface="Arial"/>
              <a:cs typeface="Arial"/>
              <a:sym typeface="Arial"/>
            </a:endParaRPr>
          </a:p>
          <a:p>
            <a:pPr marL="0" marR="0" lvl="0" indent="-152400" algn="l" rtl="0">
              <a:lnSpc>
                <a:spcPct val="200000"/>
              </a:lnSpc>
              <a:spcBef>
                <a:spcPts val="0"/>
              </a:spcBef>
              <a:spcAft>
                <a:spcPts val="0"/>
              </a:spcAft>
              <a:buClr>
                <a:srgbClr val="000000"/>
              </a:buClr>
              <a:buSzPts val="2400"/>
              <a:buFont typeface="Arial"/>
              <a:buChar char="•"/>
            </a:pPr>
            <a:r>
              <a:rPr lang="ru-RU" sz="2400" b="0" i="0" dirty="0">
                <a:solidFill>
                  <a:srgbClr val="000000"/>
                </a:solidFill>
                <a:latin typeface="Arial"/>
                <a:ea typeface="Arial"/>
                <a:cs typeface="Arial"/>
                <a:sym typeface="Arial"/>
              </a:rPr>
              <a:t>обладать продуктовым мышлением </a:t>
            </a:r>
            <a:endParaRPr sz="2400" b="0" i="0" dirty="0">
              <a:solidFill>
                <a:srgbClr val="000000"/>
              </a:solidFill>
              <a:latin typeface="Arial"/>
              <a:ea typeface="Arial"/>
              <a:cs typeface="Arial"/>
              <a:sym typeface="Arial"/>
            </a:endParaRPr>
          </a:p>
          <a:p>
            <a:pPr marL="0" marR="0" lvl="0" indent="-152400" algn="l" rtl="0">
              <a:lnSpc>
                <a:spcPct val="200000"/>
              </a:lnSpc>
              <a:spcBef>
                <a:spcPts val="0"/>
              </a:spcBef>
              <a:spcAft>
                <a:spcPts val="0"/>
              </a:spcAft>
              <a:buClr>
                <a:srgbClr val="000000"/>
              </a:buClr>
              <a:buSzPts val="2400"/>
              <a:buFont typeface="Arial"/>
              <a:buChar char="•"/>
            </a:pPr>
            <a:r>
              <a:rPr lang="ru-RU" sz="2400" b="0" i="0" dirty="0">
                <a:solidFill>
                  <a:srgbClr val="000000"/>
                </a:solidFill>
                <a:latin typeface="Arial"/>
                <a:ea typeface="Arial"/>
                <a:cs typeface="Arial"/>
                <a:sym typeface="Arial"/>
              </a:rPr>
              <a:t>обладать бизнесовым мышлением </a:t>
            </a:r>
            <a:endParaRPr sz="2400" b="0" i="0" dirty="0">
              <a:solidFill>
                <a:srgbClr val="000000"/>
              </a:solidFill>
              <a:latin typeface="Arial"/>
              <a:ea typeface="Arial"/>
              <a:cs typeface="Arial"/>
              <a:sym typeface="Arial"/>
            </a:endParaRPr>
          </a:p>
          <a:p>
            <a:pPr marL="0" marR="0" lvl="0" indent="-152400" algn="l" rtl="0">
              <a:lnSpc>
                <a:spcPct val="200000"/>
              </a:lnSpc>
              <a:spcBef>
                <a:spcPts val="0"/>
              </a:spcBef>
              <a:spcAft>
                <a:spcPts val="0"/>
              </a:spcAft>
              <a:buClr>
                <a:srgbClr val="000000"/>
              </a:buClr>
              <a:buSzPts val="2400"/>
              <a:buFont typeface="Arial"/>
              <a:buChar char="•"/>
            </a:pPr>
            <a:r>
              <a:rPr lang="ru-RU" sz="2400" b="0" i="0" dirty="0">
                <a:solidFill>
                  <a:srgbClr val="000000"/>
                </a:solidFill>
                <a:latin typeface="Arial"/>
                <a:ea typeface="Arial"/>
                <a:cs typeface="Arial"/>
                <a:sym typeface="Arial"/>
              </a:rPr>
              <a:t>быть технарем</a:t>
            </a:r>
            <a:endParaRPr dirty="0"/>
          </a:p>
        </p:txBody>
      </p:sp>
      <p:pic>
        <p:nvPicPr>
          <p:cNvPr id="190" name="Google Shape;190;p10" descr="Универсальный солдат Фотогалерея кадры из фильма Дольф Лундгрен, (id 56652  большой раземер) кадры из фильма Дольф Лундгрен"/>
          <p:cNvPicPr preferRelativeResize="0"/>
          <p:nvPr/>
        </p:nvPicPr>
        <p:blipFill rotWithShape="1">
          <a:blip r:embed="rId3">
            <a:alphaModFix/>
          </a:blip>
          <a:srcRect/>
          <a:stretch/>
        </p:blipFill>
        <p:spPr>
          <a:xfrm>
            <a:off x="8250073" y="671637"/>
            <a:ext cx="3675713" cy="551908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21" name="object 4">
            <a:extLst>
              <a:ext uri="{FF2B5EF4-FFF2-40B4-BE49-F238E27FC236}">
                <a16:creationId xmlns:a16="http://schemas.microsoft.com/office/drawing/2014/main" id="{E1FC29C1-7BA9-9549-9F0E-2ED2499ACED7}"/>
              </a:ext>
            </a:extLst>
          </p:cNvPr>
          <p:cNvSpPr/>
          <p:nvPr/>
        </p:nvSpPr>
        <p:spPr>
          <a:xfrm>
            <a:off x="0" y="0"/>
            <a:ext cx="12192001" cy="6858000"/>
          </a:xfrm>
          <a:custGeom>
            <a:avLst/>
            <a:gdLst/>
            <a:ahLst/>
            <a:cxnLst/>
            <a:rect l="l" t="t" r="r" b="b"/>
            <a:pathLst>
              <a:path w="10059670" h="5655310">
                <a:moveTo>
                  <a:pt x="0" y="5655289"/>
                </a:moveTo>
                <a:lnTo>
                  <a:pt x="10059346" y="5655289"/>
                </a:lnTo>
                <a:lnTo>
                  <a:pt x="10059346" y="0"/>
                </a:lnTo>
                <a:lnTo>
                  <a:pt x="0" y="0"/>
                </a:lnTo>
                <a:lnTo>
                  <a:pt x="0" y="5655289"/>
                </a:lnTo>
                <a:close/>
              </a:path>
            </a:pathLst>
          </a:custGeom>
          <a:solidFill>
            <a:srgbClr val="6F26E2"/>
          </a:solidFill>
        </p:spPr>
        <p:txBody>
          <a:bodyPr wrap="square" lIns="0" tIns="0" rIns="0" bIns="0" rtlCol="0"/>
          <a:lstStyle/>
          <a:p>
            <a:endParaRPr dirty="0"/>
          </a:p>
        </p:txBody>
      </p:sp>
      <p:graphicFrame>
        <p:nvGraphicFramePr>
          <p:cNvPr id="2" name="Объект 1" hidden="1">
            <a:extLst>
              <a:ext uri="{FF2B5EF4-FFF2-40B4-BE49-F238E27FC236}">
                <a16:creationId xmlns:a16="http://schemas.microsoft.com/office/drawing/2014/main" id="{4A982804-285A-4D5B-BA60-BBFEBA58938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0" name="think-cell Slide" r:id="rId5" imgW="592" imgH="591" progId="TCLayout.ActiveDocument.1">
                  <p:embed/>
                </p:oleObj>
              </mc:Choice>
              <mc:Fallback>
                <p:oleObj name="think-cell Slide" r:id="rId5" imgW="592" imgH="591" progId="TCLayout.ActiveDocument.1">
                  <p:embed/>
                  <p:pic>
                    <p:nvPicPr>
                      <p:cNvPr id="2" name="Объект 1" hidden="1">
                        <a:extLst>
                          <a:ext uri="{FF2B5EF4-FFF2-40B4-BE49-F238E27FC236}">
                            <a16:creationId xmlns:a16="http://schemas.microsoft.com/office/drawing/2014/main" id="{4A982804-285A-4D5B-BA60-BBFEBA58938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 name="Rectangle 41">
            <a:extLst>
              <a:ext uri="{FF2B5EF4-FFF2-40B4-BE49-F238E27FC236}">
                <a16:creationId xmlns:a16="http://schemas.microsoft.com/office/drawing/2014/main" id="{50E96CB4-4249-47EB-98E4-C5759A961EBE}"/>
              </a:ext>
            </a:extLst>
          </p:cNvPr>
          <p:cNvSpPr/>
          <p:nvPr/>
        </p:nvSpPr>
        <p:spPr>
          <a:xfrm>
            <a:off x="854691" y="3527234"/>
            <a:ext cx="3469549" cy="2856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R="0" lvl="0" algn="l" rtl="0">
              <a:spcBef>
                <a:spcPts val="0"/>
              </a:spcBef>
              <a:spcAft>
                <a:spcPts val="1000"/>
              </a:spcAft>
              <a:buClr>
                <a:schemeClr val="accent1"/>
              </a:buClr>
              <a:buSzPts val="1400"/>
            </a:pPr>
            <a:r>
              <a:rPr lang="en-US" sz="2400" dirty="0">
                <a:solidFill>
                  <a:srgbClr val="4E4D51"/>
                </a:solidFill>
                <a:latin typeface="Croc" panose="020B0502020203020203" pitchFamily="34" charset="0"/>
                <a:sym typeface="Arial"/>
              </a:rPr>
              <a:t>SQL</a:t>
            </a:r>
            <a:r>
              <a:rPr lang="ru-RU" sz="2400" dirty="0">
                <a:solidFill>
                  <a:srgbClr val="4E4D51"/>
                </a:solidFill>
                <a:latin typeface="Croc" panose="020B0502020203020203" pitchFamily="34" charset="0"/>
                <a:sym typeface="Arial"/>
              </a:rPr>
              <a:t> и БД</a:t>
            </a:r>
            <a:endParaRPr lang="en-US" sz="2400" dirty="0">
              <a:solidFill>
                <a:srgbClr val="4E4D51"/>
              </a:solidFill>
              <a:latin typeface="Croc" panose="020B0502020203020203" pitchFamily="34" charset="0"/>
              <a:sym typeface="Arial"/>
            </a:endParaRPr>
          </a:p>
          <a:p>
            <a:pPr marR="0" lvl="0" algn="l" rtl="0">
              <a:spcBef>
                <a:spcPts val="0"/>
              </a:spcBef>
              <a:spcAft>
                <a:spcPts val="1000"/>
              </a:spcAft>
              <a:buClr>
                <a:schemeClr val="accent1"/>
              </a:buClr>
              <a:buSzPts val="1400"/>
            </a:pPr>
            <a:r>
              <a:rPr lang="en-US" sz="2400" dirty="0">
                <a:solidFill>
                  <a:srgbClr val="4E4D51"/>
                </a:solidFill>
                <a:latin typeface="Croc" panose="020B0502020203020203" pitchFamily="34" charset="0"/>
                <a:sym typeface="Arial"/>
              </a:rPr>
              <a:t>EXCEL</a:t>
            </a:r>
          </a:p>
          <a:p>
            <a:pPr marR="0" lvl="0" algn="l" rtl="0">
              <a:spcBef>
                <a:spcPts val="0"/>
              </a:spcBef>
              <a:spcAft>
                <a:spcPts val="1000"/>
              </a:spcAft>
              <a:buClr>
                <a:schemeClr val="accent1"/>
              </a:buClr>
              <a:buSzPts val="1400"/>
            </a:pPr>
            <a:r>
              <a:rPr lang="ru-RU" sz="2400" dirty="0">
                <a:solidFill>
                  <a:srgbClr val="4E4D51"/>
                </a:solidFill>
                <a:latin typeface="Croc" panose="020B0502020203020203" pitchFamily="34" charset="0"/>
                <a:sym typeface="Arial"/>
              </a:rPr>
              <a:t>Базовый </a:t>
            </a:r>
            <a:r>
              <a:rPr lang="en-US" sz="2400" dirty="0">
                <a:solidFill>
                  <a:srgbClr val="4E4D51"/>
                </a:solidFill>
                <a:latin typeface="Croc" panose="020B0502020203020203" pitchFamily="34" charset="0"/>
                <a:sym typeface="Arial"/>
              </a:rPr>
              <a:t>BA</a:t>
            </a:r>
          </a:p>
          <a:p>
            <a:pPr marR="0" lvl="0" algn="l" rtl="0">
              <a:spcBef>
                <a:spcPts val="0"/>
              </a:spcBef>
              <a:spcAft>
                <a:spcPts val="1000"/>
              </a:spcAft>
              <a:buClr>
                <a:schemeClr val="accent1"/>
              </a:buClr>
              <a:buSzPts val="1400"/>
            </a:pPr>
            <a:r>
              <a:rPr lang="ru-RU" sz="2400" dirty="0">
                <a:solidFill>
                  <a:srgbClr val="4E4D51"/>
                </a:solidFill>
                <a:latin typeface="Croc" panose="020B0502020203020203" pitchFamily="34" charset="0"/>
                <a:sym typeface="Arial"/>
              </a:rPr>
              <a:t>Базовая статистика</a:t>
            </a:r>
            <a:endParaRPr lang="ru-RU" sz="2400" dirty="0">
              <a:solidFill>
                <a:schemeClr val="dk1"/>
              </a:solidFill>
              <a:latin typeface="Croc" panose="020B0502020203020203" pitchFamily="34" charset="0"/>
              <a:sym typeface="Arial"/>
            </a:endParaRPr>
          </a:p>
        </p:txBody>
      </p:sp>
      <p:sp>
        <p:nvSpPr>
          <p:cNvPr id="12" name="Rectangle 43">
            <a:extLst>
              <a:ext uri="{FF2B5EF4-FFF2-40B4-BE49-F238E27FC236}">
                <a16:creationId xmlns:a16="http://schemas.microsoft.com/office/drawing/2014/main" id="{373E7680-DD51-4AED-AB1D-AE0BD2008F64}"/>
              </a:ext>
            </a:extLst>
          </p:cNvPr>
          <p:cNvSpPr/>
          <p:nvPr/>
        </p:nvSpPr>
        <p:spPr>
          <a:xfrm>
            <a:off x="4330173" y="3016081"/>
            <a:ext cx="3481510" cy="3367788"/>
          </a:xfrm>
          <a:prstGeom prst="rect">
            <a:avLst/>
          </a:prstGeom>
          <a:pattFill prst="pct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tlCol="0" anchor="t" anchorCtr="0"/>
          <a:lstStyle/>
          <a:p>
            <a:pPr marL="144000">
              <a:lnSpc>
                <a:spcPct val="150000"/>
              </a:lnSpc>
              <a:buClr>
                <a:schemeClr val="accent1"/>
              </a:buClr>
            </a:pPr>
            <a:r>
              <a:rPr lang="en-US" sz="2000" dirty="0">
                <a:solidFill>
                  <a:schemeClr val="dk1"/>
                </a:solidFill>
                <a:latin typeface="Croc" panose="020B0502020203020203" pitchFamily="34" charset="0"/>
                <a:cs typeface="Arial"/>
                <a:sym typeface="Arial"/>
              </a:rPr>
              <a:t>Python</a:t>
            </a:r>
          </a:p>
          <a:p>
            <a:pPr marL="144000">
              <a:lnSpc>
                <a:spcPct val="150000"/>
              </a:lnSpc>
              <a:buClr>
                <a:schemeClr val="accent1"/>
              </a:buClr>
            </a:pPr>
            <a:r>
              <a:rPr lang="en-US" sz="2000" dirty="0">
                <a:solidFill>
                  <a:schemeClr val="dk1"/>
                </a:solidFill>
                <a:latin typeface="Croc" panose="020B0502020203020203" pitchFamily="34" charset="0"/>
                <a:cs typeface="Arial"/>
                <a:sym typeface="Arial"/>
              </a:rPr>
              <a:t>Pandas</a:t>
            </a:r>
          </a:p>
          <a:p>
            <a:pPr marL="144000">
              <a:lnSpc>
                <a:spcPct val="150000"/>
              </a:lnSpc>
              <a:buClr>
                <a:schemeClr val="accent1"/>
              </a:buClr>
            </a:pPr>
            <a:r>
              <a:rPr lang="en-US" sz="2000" dirty="0">
                <a:solidFill>
                  <a:schemeClr val="dk1"/>
                </a:solidFill>
                <a:latin typeface="Croc" panose="020B0502020203020203" pitchFamily="34" charset="0"/>
                <a:cs typeface="Arial"/>
                <a:sym typeface="Arial"/>
              </a:rPr>
              <a:t>API</a:t>
            </a:r>
          </a:p>
          <a:p>
            <a:pPr marL="144000">
              <a:lnSpc>
                <a:spcPct val="150000"/>
              </a:lnSpc>
              <a:buClr>
                <a:schemeClr val="accent1"/>
              </a:buClr>
            </a:pPr>
            <a:r>
              <a:rPr lang="en-US" sz="2000" dirty="0">
                <a:solidFill>
                  <a:schemeClr val="dk1"/>
                </a:solidFill>
                <a:latin typeface="Croc" panose="020B0502020203020203" pitchFamily="34" charset="0"/>
                <a:cs typeface="Arial"/>
                <a:sym typeface="Arial"/>
              </a:rPr>
              <a:t>SQL, NOSQL</a:t>
            </a:r>
          </a:p>
          <a:p>
            <a:pPr marL="144000">
              <a:lnSpc>
                <a:spcPct val="150000"/>
              </a:lnSpc>
              <a:buClr>
                <a:schemeClr val="accent1"/>
              </a:buClr>
            </a:pPr>
            <a:r>
              <a:rPr lang="ru-RU" sz="2000" dirty="0" err="1">
                <a:solidFill>
                  <a:schemeClr val="dk1"/>
                </a:solidFill>
                <a:latin typeface="Croc" panose="020B0502020203020203" pitchFamily="34" charset="0"/>
                <a:cs typeface="Arial"/>
                <a:sym typeface="Arial"/>
              </a:rPr>
              <a:t>Дашборды</a:t>
            </a:r>
            <a:endParaRPr lang="ru-RU" sz="2000" dirty="0">
              <a:solidFill>
                <a:schemeClr val="dk1"/>
              </a:solidFill>
              <a:latin typeface="Croc" panose="020B0502020203020203" pitchFamily="34" charset="0"/>
              <a:cs typeface="Arial"/>
              <a:sym typeface="Arial"/>
            </a:endParaRPr>
          </a:p>
          <a:p>
            <a:pPr marL="144000">
              <a:lnSpc>
                <a:spcPct val="150000"/>
              </a:lnSpc>
              <a:buClr>
                <a:schemeClr val="accent1"/>
              </a:buClr>
            </a:pPr>
            <a:r>
              <a:rPr lang="ru-RU" sz="2000" dirty="0">
                <a:solidFill>
                  <a:schemeClr val="dk1"/>
                </a:solidFill>
                <a:latin typeface="Croc" panose="020B0502020203020203" pitchFamily="34" charset="0"/>
                <a:cs typeface="Arial"/>
                <a:sym typeface="Arial"/>
              </a:rPr>
              <a:t>Средний уровень статистики</a:t>
            </a:r>
          </a:p>
          <a:p>
            <a:pPr marL="144000">
              <a:buClr>
                <a:schemeClr val="accent1"/>
              </a:buClr>
            </a:pPr>
            <a:r>
              <a:rPr lang="ru-RU" sz="2000" dirty="0">
                <a:solidFill>
                  <a:schemeClr val="dk1"/>
                </a:solidFill>
                <a:latin typeface="Croc" panose="020B0502020203020203" pitchFamily="34" charset="0"/>
                <a:cs typeface="Arial"/>
                <a:sym typeface="Arial"/>
              </a:rPr>
              <a:t>Средний уровень </a:t>
            </a:r>
            <a:r>
              <a:rPr lang="en-US" sz="2000" dirty="0">
                <a:solidFill>
                  <a:schemeClr val="dk1"/>
                </a:solidFill>
                <a:latin typeface="Croc" panose="020B0502020203020203" pitchFamily="34" charset="0"/>
                <a:cs typeface="Arial"/>
                <a:sym typeface="Arial"/>
              </a:rPr>
              <a:t>BA, SA</a:t>
            </a:r>
          </a:p>
          <a:p>
            <a:pPr marL="144000">
              <a:buClr>
                <a:schemeClr val="accent1"/>
              </a:buClr>
            </a:pPr>
            <a:endParaRPr lang="ru-RU" sz="1600" dirty="0">
              <a:solidFill>
                <a:schemeClr val="dk1"/>
              </a:solidFill>
              <a:latin typeface="Croc" panose="020B0502020203020203" pitchFamily="34" charset="0"/>
              <a:cs typeface="Arial"/>
              <a:sym typeface="Arial"/>
            </a:endParaRPr>
          </a:p>
          <a:p>
            <a:pPr marL="144000">
              <a:buClr>
                <a:schemeClr val="accent1"/>
              </a:buClr>
            </a:pPr>
            <a:endParaRPr lang="en-US" sz="1600" dirty="0">
              <a:solidFill>
                <a:schemeClr val="dk1"/>
              </a:solidFill>
              <a:latin typeface="Croc" panose="020B0502020203020203" pitchFamily="34" charset="0"/>
              <a:cs typeface="Arial"/>
            </a:endParaRPr>
          </a:p>
        </p:txBody>
      </p:sp>
      <p:sp>
        <p:nvSpPr>
          <p:cNvPr id="13" name="Rectangle 45">
            <a:extLst>
              <a:ext uri="{FF2B5EF4-FFF2-40B4-BE49-F238E27FC236}">
                <a16:creationId xmlns:a16="http://schemas.microsoft.com/office/drawing/2014/main" id="{81827ACB-9018-4569-A134-9757BF0E32CF}"/>
              </a:ext>
            </a:extLst>
          </p:cNvPr>
          <p:cNvSpPr/>
          <p:nvPr/>
        </p:nvSpPr>
        <p:spPr>
          <a:xfrm>
            <a:off x="7774915" y="2504927"/>
            <a:ext cx="3481510" cy="3878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tlCol="0" anchor="t" anchorCtr="0"/>
          <a:lstStyle/>
          <a:p>
            <a:pPr marL="144000">
              <a:lnSpc>
                <a:spcPct val="150000"/>
              </a:lnSpc>
              <a:buClr>
                <a:schemeClr val="accent1"/>
              </a:buClr>
            </a:pPr>
            <a:r>
              <a:rPr lang="en-US" dirty="0">
                <a:solidFill>
                  <a:schemeClr val="dk1"/>
                </a:solidFill>
                <a:latin typeface="Croc" panose="020B0502020203020203" pitchFamily="34" charset="0"/>
                <a:cs typeface="Arial"/>
                <a:sym typeface="Arial"/>
              </a:rPr>
              <a:t>Python</a:t>
            </a:r>
          </a:p>
          <a:p>
            <a:pPr marL="144000">
              <a:lnSpc>
                <a:spcPct val="150000"/>
              </a:lnSpc>
              <a:buClr>
                <a:schemeClr val="accent1"/>
              </a:buClr>
            </a:pPr>
            <a:r>
              <a:rPr lang="en-US" dirty="0">
                <a:solidFill>
                  <a:schemeClr val="dk1"/>
                </a:solidFill>
                <a:latin typeface="Croc" panose="020B0502020203020203" pitchFamily="34" charset="0"/>
                <a:cs typeface="Arial"/>
                <a:sym typeface="Arial"/>
              </a:rPr>
              <a:t>Pandas</a:t>
            </a:r>
          </a:p>
          <a:p>
            <a:pPr marL="144000">
              <a:lnSpc>
                <a:spcPct val="150000"/>
              </a:lnSpc>
              <a:buClr>
                <a:schemeClr val="accent1"/>
              </a:buClr>
            </a:pPr>
            <a:r>
              <a:rPr lang="en-US" dirty="0">
                <a:solidFill>
                  <a:schemeClr val="dk1"/>
                </a:solidFill>
                <a:latin typeface="Croc" panose="020B0502020203020203" pitchFamily="34" charset="0"/>
                <a:cs typeface="Arial"/>
                <a:sym typeface="Arial"/>
              </a:rPr>
              <a:t>SQL</a:t>
            </a:r>
          </a:p>
          <a:p>
            <a:pPr marL="144000">
              <a:lnSpc>
                <a:spcPct val="150000"/>
              </a:lnSpc>
              <a:buClr>
                <a:schemeClr val="accent1"/>
              </a:buClr>
            </a:pPr>
            <a:r>
              <a:rPr lang="ru-RU" dirty="0" err="1">
                <a:solidFill>
                  <a:schemeClr val="dk1"/>
                </a:solidFill>
                <a:latin typeface="Croc" panose="020B0502020203020203" pitchFamily="34" charset="0"/>
                <a:cs typeface="Arial"/>
                <a:sym typeface="Arial"/>
              </a:rPr>
              <a:t>Дашборды</a:t>
            </a:r>
            <a:endParaRPr lang="ru-RU" dirty="0">
              <a:solidFill>
                <a:schemeClr val="dk1"/>
              </a:solidFill>
              <a:latin typeface="Croc" panose="020B0502020203020203" pitchFamily="34" charset="0"/>
              <a:cs typeface="Arial"/>
              <a:sym typeface="Arial"/>
            </a:endParaRPr>
          </a:p>
          <a:p>
            <a:pPr marL="144000">
              <a:lnSpc>
                <a:spcPct val="150000"/>
              </a:lnSpc>
              <a:buClr>
                <a:schemeClr val="accent1"/>
              </a:buClr>
            </a:pPr>
            <a:r>
              <a:rPr lang="en-US" dirty="0">
                <a:solidFill>
                  <a:schemeClr val="dk1"/>
                </a:solidFill>
                <a:latin typeface="Croc" panose="020B0502020203020203" pitchFamily="34" charset="0"/>
                <a:cs typeface="Arial"/>
                <a:sym typeface="Arial"/>
              </a:rPr>
              <a:t>ML</a:t>
            </a:r>
          </a:p>
          <a:p>
            <a:pPr marL="144000">
              <a:lnSpc>
                <a:spcPct val="150000"/>
              </a:lnSpc>
              <a:buClr>
                <a:schemeClr val="accent1"/>
              </a:buClr>
            </a:pPr>
            <a:r>
              <a:rPr lang="en-US" dirty="0">
                <a:solidFill>
                  <a:schemeClr val="dk1"/>
                </a:solidFill>
                <a:latin typeface="Croc" panose="020B0502020203020203" pitchFamily="34" charset="0"/>
                <a:cs typeface="Arial"/>
                <a:sym typeface="Arial"/>
              </a:rPr>
              <a:t>HADOOP</a:t>
            </a:r>
            <a:endParaRPr lang="ru-RU" dirty="0">
              <a:solidFill>
                <a:schemeClr val="dk1"/>
              </a:solidFill>
              <a:latin typeface="Croc" panose="020B0502020203020203" pitchFamily="34" charset="0"/>
              <a:cs typeface="Arial"/>
              <a:sym typeface="Arial"/>
            </a:endParaRPr>
          </a:p>
          <a:p>
            <a:pPr marL="144000">
              <a:lnSpc>
                <a:spcPct val="150000"/>
              </a:lnSpc>
              <a:buClr>
                <a:schemeClr val="accent1"/>
              </a:buClr>
            </a:pPr>
            <a:r>
              <a:rPr lang="en-US" dirty="0">
                <a:solidFill>
                  <a:schemeClr val="dk1"/>
                </a:solidFill>
                <a:latin typeface="Croc" panose="020B0502020203020203" pitchFamily="34" charset="0"/>
                <a:cs typeface="Arial"/>
                <a:sym typeface="Arial"/>
              </a:rPr>
              <a:t>Spark</a:t>
            </a:r>
            <a:endParaRPr lang="ru-RU" dirty="0">
              <a:solidFill>
                <a:schemeClr val="dk1"/>
              </a:solidFill>
              <a:latin typeface="Croc" panose="020B0502020203020203" pitchFamily="34" charset="0"/>
              <a:cs typeface="Arial"/>
              <a:sym typeface="Arial"/>
            </a:endParaRPr>
          </a:p>
          <a:p>
            <a:pPr marL="144000">
              <a:lnSpc>
                <a:spcPct val="150000"/>
              </a:lnSpc>
              <a:buClr>
                <a:schemeClr val="accent1"/>
              </a:buClr>
            </a:pPr>
            <a:r>
              <a:rPr lang="ru-RU" dirty="0">
                <a:solidFill>
                  <a:schemeClr val="dk1"/>
                </a:solidFill>
                <a:latin typeface="Croc" panose="020B0502020203020203" pitchFamily="34" charset="0"/>
                <a:cs typeface="Arial"/>
                <a:sym typeface="Arial"/>
              </a:rPr>
              <a:t>Высокий уровень статистики</a:t>
            </a:r>
            <a:endParaRPr lang="en-US" dirty="0">
              <a:solidFill>
                <a:schemeClr val="dk1"/>
              </a:solidFill>
              <a:latin typeface="Croc" panose="020B0502020203020203" pitchFamily="34" charset="0"/>
              <a:cs typeface="Arial"/>
              <a:sym typeface="Arial"/>
            </a:endParaRPr>
          </a:p>
          <a:p>
            <a:pPr marL="144000">
              <a:buClr>
                <a:schemeClr val="accent1"/>
              </a:buClr>
            </a:pPr>
            <a:r>
              <a:rPr lang="ru-RU" dirty="0">
                <a:solidFill>
                  <a:schemeClr val="dk1"/>
                </a:solidFill>
                <a:latin typeface="Croc" panose="020B0502020203020203" pitchFamily="34" charset="0"/>
                <a:cs typeface="Arial"/>
                <a:sym typeface="Arial"/>
              </a:rPr>
              <a:t>Высокий уровень </a:t>
            </a:r>
            <a:r>
              <a:rPr lang="en-US" dirty="0">
                <a:solidFill>
                  <a:schemeClr val="dk1"/>
                </a:solidFill>
                <a:latin typeface="Croc" panose="020B0502020203020203" pitchFamily="34" charset="0"/>
                <a:cs typeface="Arial"/>
                <a:sym typeface="Arial"/>
              </a:rPr>
              <a:t>BA, SA</a:t>
            </a:r>
            <a:endParaRPr lang="ru-RU" dirty="0">
              <a:solidFill>
                <a:schemeClr val="dk1"/>
              </a:solidFill>
              <a:latin typeface="Croc" panose="020B0502020203020203" pitchFamily="34" charset="0"/>
              <a:cs typeface="Arial"/>
              <a:sym typeface="Arial"/>
            </a:endParaRPr>
          </a:p>
        </p:txBody>
      </p:sp>
      <p:sp>
        <p:nvSpPr>
          <p:cNvPr id="16" name="Rectangle 51">
            <a:extLst>
              <a:ext uri="{FF2B5EF4-FFF2-40B4-BE49-F238E27FC236}">
                <a16:creationId xmlns:a16="http://schemas.microsoft.com/office/drawing/2014/main" id="{E6AA90E8-A9C0-4233-9586-3FEAC897BDC3}"/>
              </a:ext>
            </a:extLst>
          </p:cNvPr>
          <p:cNvSpPr/>
          <p:nvPr/>
        </p:nvSpPr>
        <p:spPr>
          <a:xfrm>
            <a:off x="842730" y="3138058"/>
            <a:ext cx="3481510" cy="389176"/>
          </a:xfrm>
          <a:prstGeom prst="rect">
            <a:avLst/>
          </a:prstGeom>
          <a:solidFill>
            <a:srgbClr val="040A1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marL="144000"/>
            <a:r>
              <a:rPr lang="en-US" sz="1600" b="1" dirty="0">
                <a:solidFill>
                  <a:schemeClr val="bg1"/>
                </a:solidFill>
                <a:latin typeface="Croc" panose="020B0502020203020203" pitchFamily="34" charset="0"/>
                <a:cs typeface="Arial"/>
              </a:rPr>
              <a:t>JUNIOR</a:t>
            </a:r>
          </a:p>
        </p:txBody>
      </p:sp>
      <p:sp>
        <p:nvSpPr>
          <p:cNvPr id="17" name="Rectangle 53">
            <a:extLst>
              <a:ext uri="{FF2B5EF4-FFF2-40B4-BE49-F238E27FC236}">
                <a16:creationId xmlns:a16="http://schemas.microsoft.com/office/drawing/2014/main" id="{0D4A0C71-D3DA-408C-8DBE-F1BA6C963C87}"/>
              </a:ext>
            </a:extLst>
          </p:cNvPr>
          <p:cNvSpPr/>
          <p:nvPr/>
        </p:nvSpPr>
        <p:spPr>
          <a:xfrm>
            <a:off x="4318212" y="2626904"/>
            <a:ext cx="3444742" cy="389176"/>
          </a:xfrm>
          <a:prstGeom prst="rect">
            <a:avLst/>
          </a:prstGeom>
          <a:solidFill>
            <a:srgbClr val="040A1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marL="144000" marR="0" lvl="0" indent="0" algn="l" rtl="0">
              <a:spcBef>
                <a:spcPts val="0"/>
              </a:spcBef>
              <a:spcAft>
                <a:spcPts val="0"/>
              </a:spcAft>
              <a:buNone/>
            </a:pPr>
            <a:r>
              <a:rPr lang="en-US" sz="1600" b="1" dirty="0">
                <a:solidFill>
                  <a:schemeClr val="bg1"/>
                </a:solidFill>
                <a:latin typeface="Croc" panose="020B0502020203020203" pitchFamily="34" charset="0"/>
                <a:cs typeface="Arial"/>
              </a:rPr>
              <a:t>MIDDLE</a:t>
            </a:r>
          </a:p>
        </p:txBody>
      </p:sp>
      <p:sp>
        <p:nvSpPr>
          <p:cNvPr id="18" name="Rectangle 55">
            <a:extLst>
              <a:ext uri="{FF2B5EF4-FFF2-40B4-BE49-F238E27FC236}">
                <a16:creationId xmlns:a16="http://schemas.microsoft.com/office/drawing/2014/main" id="{C8399484-13F7-445A-8B97-20E8971FA844}"/>
              </a:ext>
            </a:extLst>
          </p:cNvPr>
          <p:cNvSpPr/>
          <p:nvPr/>
        </p:nvSpPr>
        <p:spPr>
          <a:xfrm>
            <a:off x="7762954" y="2115751"/>
            <a:ext cx="3481510" cy="389176"/>
          </a:xfrm>
          <a:prstGeom prst="rect">
            <a:avLst/>
          </a:prstGeom>
          <a:solidFill>
            <a:srgbClr val="040A1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marL="144000" marR="0" lvl="0" indent="0" algn="l" rtl="0">
              <a:spcBef>
                <a:spcPts val="0"/>
              </a:spcBef>
              <a:spcAft>
                <a:spcPts val="0"/>
              </a:spcAft>
              <a:buNone/>
            </a:pPr>
            <a:r>
              <a:rPr lang="en-US" sz="1600" b="1" dirty="0">
                <a:solidFill>
                  <a:schemeClr val="bg1"/>
                </a:solidFill>
                <a:latin typeface="Croc" panose="020B0502020203020203" pitchFamily="34" charset="0"/>
                <a:cs typeface="Arial"/>
              </a:rPr>
              <a:t>SENIOR</a:t>
            </a:r>
          </a:p>
        </p:txBody>
      </p:sp>
      <p:sp>
        <p:nvSpPr>
          <p:cNvPr id="371" name="Google Shape;371;p23"/>
          <p:cNvSpPr txBox="1">
            <a:spLocks noGrp="1"/>
          </p:cNvSpPr>
          <p:nvPr>
            <p:ph type="title"/>
          </p:nvPr>
        </p:nvSpPr>
        <p:spPr>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3A393C"/>
              </a:buClr>
              <a:buSzPts val="2800"/>
              <a:buFont typeface="Arial"/>
              <a:buNone/>
            </a:pPr>
            <a:r>
              <a:rPr lang="ru-RU" b="0" dirty="0">
                <a:solidFill>
                  <a:schemeClr val="bg1"/>
                </a:solidFill>
              </a:rPr>
              <a:t>Что ждет работодатель или DA ближайшего будущего</a:t>
            </a:r>
            <a:endParaRPr b="0" dirty="0">
              <a:solidFill>
                <a:schemeClr val="bg1"/>
              </a:solidFill>
            </a:endParaRPr>
          </a:p>
        </p:txBody>
      </p:sp>
      <p:pic>
        <p:nvPicPr>
          <p:cNvPr id="4102" name="Picture 6" descr="Person: Light Skin Tone, Beard on Apple iOS 14.2">
            <a:extLst>
              <a:ext uri="{FF2B5EF4-FFF2-40B4-BE49-F238E27FC236}">
                <a16:creationId xmlns:a16="http://schemas.microsoft.com/office/drawing/2014/main" id="{8D40959C-C20D-41FC-A672-2282F2D035D7}"/>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10598" y="1211486"/>
            <a:ext cx="786222" cy="78622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Man: Medium-Light Skin Tone on Apple iOS 14.2">
            <a:extLst>
              <a:ext uri="{FF2B5EF4-FFF2-40B4-BE49-F238E27FC236}">
                <a16:creationId xmlns:a16="http://schemas.microsoft.com/office/drawing/2014/main" id="{837E3892-6DE0-4F96-AC02-3B7AF6D4F305}"/>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7472" y="1714355"/>
            <a:ext cx="786222" cy="78622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Person: Medium-Light Skin Tone, Blond Hair on Apple iOS 14.2">
            <a:extLst>
              <a:ext uri="{FF2B5EF4-FFF2-40B4-BE49-F238E27FC236}">
                <a16:creationId xmlns:a16="http://schemas.microsoft.com/office/drawing/2014/main" id="{EAB71B80-7DB2-4BA4-AAED-AEA41A5EF91B}"/>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84346" y="2229858"/>
            <a:ext cx="786222" cy="7862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D2370F-312D-A14A-867C-80163F05A7E2}"/>
              </a:ext>
            </a:extLst>
          </p:cNvPr>
          <p:cNvSpPr txBox="1"/>
          <p:nvPr/>
        </p:nvSpPr>
        <p:spPr>
          <a:xfrm>
            <a:off x="-2617940" y="7189940"/>
            <a:ext cx="184731" cy="307777"/>
          </a:xfrm>
          <a:prstGeom prst="rect">
            <a:avLst/>
          </a:prstGeom>
          <a:noFill/>
        </p:spPr>
        <p:txBody>
          <a:bodyPr wrap="none" rtlCol="0">
            <a:spAutoFit/>
          </a:bodyPr>
          <a:lstStyle/>
          <a:p>
            <a:endParaRPr lang="ru-RU" dirty="0"/>
          </a:p>
        </p:txBody>
      </p:sp>
    </p:spTree>
    <p:extLst>
      <p:ext uri="{BB962C8B-B14F-4D97-AF65-F5344CB8AC3E}">
        <p14:creationId xmlns:p14="http://schemas.microsoft.com/office/powerpoint/2010/main" val="1569300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Овал 21">
            <a:extLst>
              <a:ext uri="{FF2B5EF4-FFF2-40B4-BE49-F238E27FC236}">
                <a16:creationId xmlns:a16="http://schemas.microsoft.com/office/drawing/2014/main" id="{A5BC5685-212B-B948-8104-D7E2506573C2}"/>
              </a:ext>
            </a:extLst>
          </p:cNvPr>
          <p:cNvSpPr>
            <a:spLocks noChangeAspect="1"/>
          </p:cNvSpPr>
          <p:nvPr/>
        </p:nvSpPr>
        <p:spPr>
          <a:xfrm>
            <a:off x="6113784" y="221154"/>
            <a:ext cx="10080000" cy="10080000"/>
          </a:xfrm>
          <a:prstGeom prst="ellipse">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extBox 5">
            <a:extLst>
              <a:ext uri="{FF2B5EF4-FFF2-40B4-BE49-F238E27FC236}">
                <a16:creationId xmlns:a16="http://schemas.microsoft.com/office/drawing/2014/main" id="{F513A9A4-7D23-0940-84C2-2D762FC80E6F}"/>
              </a:ext>
            </a:extLst>
          </p:cNvPr>
          <p:cNvSpPr txBox="1"/>
          <p:nvPr/>
        </p:nvSpPr>
        <p:spPr>
          <a:xfrm>
            <a:off x="518103" y="294847"/>
            <a:ext cx="11840152" cy="1107996"/>
          </a:xfrm>
          <a:prstGeom prst="rect">
            <a:avLst/>
          </a:prstGeom>
          <a:noFill/>
        </p:spPr>
        <p:txBody>
          <a:bodyPr wrap="square" lIns="0" rtlCol="0">
            <a:spAutoFit/>
          </a:bodyPr>
          <a:lstStyle>
            <a:defPPr>
              <a:defRPr lang="ru-RU"/>
            </a:defPPr>
            <a:lvl1pPr>
              <a:defRPr sz="2000">
                <a:latin typeface="Montserrat SemiBold" panose="00000700000000000000" pitchFamily="50" charset="-52"/>
              </a:defRPr>
            </a:lvl1pPr>
          </a:lstStyle>
          <a:p>
            <a:r>
              <a:rPr lang="ru-RU" sz="6600" dirty="0">
                <a:solidFill>
                  <a:schemeClr val="bg1"/>
                </a:solidFill>
                <a:latin typeface="Croc" panose="020B0502020203020203" pitchFamily="34" charset="0"/>
                <a:ea typeface="Verdana"/>
                <a:cs typeface="Verdana"/>
              </a:rPr>
              <a:t>Инструменты </a:t>
            </a:r>
            <a:r>
              <a:rPr lang="en-US" sz="6600" dirty="0">
                <a:solidFill>
                  <a:schemeClr val="bg1"/>
                </a:solidFill>
                <a:latin typeface="Croc" panose="020B0502020203020203" pitchFamily="34" charset="0"/>
                <a:ea typeface="Verdana"/>
                <a:cs typeface="Verdana"/>
              </a:rPr>
              <a:t>DA</a:t>
            </a:r>
            <a:r>
              <a:rPr lang="ru-RU" sz="6600" dirty="0">
                <a:solidFill>
                  <a:schemeClr val="bg1"/>
                </a:solidFill>
                <a:latin typeface="Croc" panose="020B0502020203020203" pitchFamily="34" charset="0"/>
                <a:ea typeface="Verdana"/>
                <a:cs typeface="Verdana"/>
              </a:rPr>
              <a:t> </a:t>
            </a:r>
            <a:r>
              <a:rPr lang="ru-RU" sz="6600" dirty="0" err="1">
                <a:solidFill>
                  <a:schemeClr val="lt1"/>
                </a:solidFill>
                <a:latin typeface="Arial"/>
                <a:ea typeface="Arial"/>
                <a:cs typeface="Arial"/>
                <a:sym typeface="Arial"/>
              </a:rPr>
              <a:t>Past</a:t>
            </a:r>
            <a:r>
              <a:rPr lang="ru-RU" sz="6600" dirty="0">
                <a:solidFill>
                  <a:schemeClr val="lt1"/>
                </a:solidFill>
                <a:latin typeface="Arial"/>
                <a:ea typeface="Arial"/>
                <a:cs typeface="Arial"/>
                <a:sym typeface="Arial"/>
              </a:rPr>
              <a:t>-Future</a:t>
            </a:r>
            <a:r>
              <a:rPr lang="en-US" sz="6600" dirty="0">
                <a:solidFill>
                  <a:schemeClr val="bg1"/>
                </a:solidFill>
                <a:latin typeface="Croc" panose="020B0502020203020203" pitchFamily="34" charset="0"/>
                <a:ea typeface="Verdana"/>
                <a:cs typeface="Verdana"/>
              </a:rPr>
              <a:t> </a:t>
            </a:r>
            <a:endParaRPr lang="ru-RU" sz="6600" dirty="0">
              <a:solidFill>
                <a:schemeClr val="bg1"/>
              </a:solidFill>
              <a:latin typeface="Croc" panose="020B0502020203020203" pitchFamily="34" charset="0"/>
              <a:ea typeface="Verdana"/>
              <a:cs typeface="Verdana"/>
            </a:endParaRPr>
          </a:p>
        </p:txBody>
      </p:sp>
      <p:sp>
        <p:nvSpPr>
          <p:cNvPr id="13" name="Прямоугольник 12">
            <a:extLst>
              <a:ext uri="{FF2B5EF4-FFF2-40B4-BE49-F238E27FC236}">
                <a16:creationId xmlns:a16="http://schemas.microsoft.com/office/drawing/2014/main" id="{B2B7F1DE-9C29-B24E-8916-C27686A8F611}"/>
              </a:ext>
            </a:extLst>
          </p:cNvPr>
          <p:cNvSpPr/>
          <p:nvPr/>
        </p:nvSpPr>
        <p:spPr>
          <a:xfrm>
            <a:off x="8276360" y="1893496"/>
            <a:ext cx="3474881" cy="1089529"/>
          </a:xfrm>
          <a:prstGeom prst="rect">
            <a:avLst/>
          </a:prstGeom>
        </p:spPr>
        <p:txBody>
          <a:bodyPr wrap="square" anchor="ctr">
            <a:spAutoFit/>
          </a:bodyPr>
          <a:lstStyle/>
          <a:p>
            <a:pPr lvl="0">
              <a:lnSpc>
                <a:spcPct val="90000"/>
              </a:lnSpc>
            </a:pPr>
            <a:r>
              <a:rPr lang="en-US" sz="3600" dirty="0">
                <a:solidFill>
                  <a:schemeClr val="bg1"/>
                </a:solidFill>
                <a:latin typeface="Croc" panose="020B0502020203020203" pitchFamily="34" charset="0"/>
              </a:rPr>
              <a:t>PYTHON </a:t>
            </a:r>
            <a:r>
              <a:rPr lang="ru-RU" sz="3600" dirty="0">
                <a:solidFill>
                  <a:schemeClr val="bg1"/>
                </a:solidFill>
                <a:latin typeface="Croc" panose="020B0502020203020203" pitchFamily="34" charset="0"/>
              </a:rPr>
              <a:t>и </a:t>
            </a:r>
            <a:r>
              <a:rPr lang="en-US" sz="3600" dirty="0">
                <a:solidFill>
                  <a:schemeClr val="bg1"/>
                </a:solidFill>
                <a:latin typeface="Croc" panose="020B0502020203020203" pitchFamily="34" charset="0"/>
              </a:rPr>
              <a:t>Hadoop</a:t>
            </a:r>
            <a:endParaRPr lang="ru-RU" sz="3600" dirty="0">
              <a:solidFill>
                <a:schemeClr val="bg1"/>
              </a:solidFill>
              <a:latin typeface="Croc" panose="020B0502020203020203" pitchFamily="34" charset="0"/>
            </a:endParaRPr>
          </a:p>
        </p:txBody>
      </p:sp>
      <p:sp>
        <p:nvSpPr>
          <p:cNvPr id="14" name="Прямоугольник 13">
            <a:extLst>
              <a:ext uri="{FF2B5EF4-FFF2-40B4-BE49-F238E27FC236}">
                <a16:creationId xmlns:a16="http://schemas.microsoft.com/office/drawing/2014/main" id="{51DE216A-A942-2F44-9750-A54576B859B4}"/>
              </a:ext>
            </a:extLst>
          </p:cNvPr>
          <p:cNvSpPr/>
          <p:nvPr/>
        </p:nvSpPr>
        <p:spPr>
          <a:xfrm>
            <a:off x="8276360" y="4168999"/>
            <a:ext cx="3474881" cy="590931"/>
          </a:xfrm>
          <a:prstGeom prst="rect">
            <a:avLst/>
          </a:prstGeom>
        </p:spPr>
        <p:txBody>
          <a:bodyPr wrap="square" anchor="ctr">
            <a:spAutoFit/>
          </a:bodyPr>
          <a:lstStyle/>
          <a:p>
            <a:pPr>
              <a:lnSpc>
                <a:spcPct val="90000"/>
              </a:lnSpc>
            </a:pPr>
            <a:r>
              <a:rPr lang="ru-RU" sz="3600" dirty="0">
                <a:solidFill>
                  <a:schemeClr val="bg1"/>
                </a:solidFill>
                <a:latin typeface="Croc" panose="020B0502020203020203" pitchFamily="34" charset="0"/>
              </a:rPr>
              <a:t>Инструменты </a:t>
            </a:r>
            <a:r>
              <a:rPr lang="en-US" sz="3600" dirty="0">
                <a:solidFill>
                  <a:schemeClr val="bg1"/>
                </a:solidFill>
                <a:latin typeface="Croc" panose="020B0502020203020203" pitchFamily="34" charset="0"/>
              </a:rPr>
              <a:t>BI</a:t>
            </a:r>
            <a:endParaRPr lang="ru-RU" sz="3600" dirty="0">
              <a:solidFill>
                <a:schemeClr val="bg1"/>
              </a:solidFill>
              <a:latin typeface="Croc" panose="020B0502020203020203" pitchFamily="34" charset="0"/>
            </a:endParaRPr>
          </a:p>
        </p:txBody>
      </p:sp>
      <p:sp>
        <p:nvSpPr>
          <p:cNvPr id="15" name="Прямоугольник 14">
            <a:extLst>
              <a:ext uri="{FF2B5EF4-FFF2-40B4-BE49-F238E27FC236}">
                <a16:creationId xmlns:a16="http://schemas.microsoft.com/office/drawing/2014/main" id="{F4A869B1-A612-BA40-8A9A-841BF0D97496}"/>
              </a:ext>
            </a:extLst>
          </p:cNvPr>
          <p:cNvSpPr/>
          <p:nvPr/>
        </p:nvSpPr>
        <p:spPr>
          <a:xfrm>
            <a:off x="8276360" y="3155896"/>
            <a:ext cx="3206593" cy="590931"/>
          </a:xfrm>
          <a:prstGeom prst="rect">
            <a:avLst/>
          </a:prstGeom>
        </p:spPr>
        <p:txBody>
          <a:bodyPr wrap="square" anchor="ctr">
            <a:spAutoFit/>
          </a:bodyPr>
          <a:lstStyle/>
          <a:p>
            <a:pPr>
              <a:lnSpc>
                <a:spcPct val="90000"/>
              </a:lnSpc>
            </a:pPr>
            <a:r>
              <a:rPr lang="en-US" sz="3600" dirty="0" err="1">
                <a:solidFill>
                  <a:schemeClr val="bg1"/>
                </a:solidFill>
                <a:latin typeface="Croc" panose="020B0502020203020203" pitchFamily="34" charset="0"/>
              </a:rPr>
              <a:t>AutoML</a:t>
            </a:r>
            <a:r>
              <a:rPr lang="en-US" sz="3600" dirty="0">
                <a:solidFill>
                  <a:schemeClr val="bg1"/>
                </a:solidFill>
                <a:latin typeface="Croc" panose="020B0502020203020203" pitchFamily="34" charset="0"/>
              </a:rPr>
              <a:t> </a:t>
            </a:r>
            <a:r>
              <a:rPr lang="ru-RU" sz="3600" dirty="0">
                <a:solidFill>
                  <a:schemeClr val="bg1"/>
                </a:solidFill>
                <a:latin typeface="Croc" panose="020B0502020203020203" pitchFamily="34" charset="0"/>
              </a:rPr>
              <a:t>и </a:t>
            </a:r>
            <a:r>
              <a:rPr lang="en-US" sz="3600" dirty="0">
                <a:solidFill>
                  <a:schemeClr val="bg1"/>
                </a:solidFill>
                <a:latin typeface="Croc" panose="020B0502020203020203" pitchFamily="34" charset="0"/>
              </a:rPr>
              <a:t>ML</a:t>
            </a:r>
            <a:endParaRPr lang="ru-RU" sz="3600" dirty="0">
              <a:solidFill>
                <a:schemeClr val="bg1"/>
              </a:solidFill>
              <a:latin typeface="Croc" panose="020B0502020203020203" pitchFamily="34" charset="0"/>
            </a:endParaRPr>
          </a:p>
        </p:txBody>
      </p:sp>
      <p:sp>
        <p:nvSpPr>
          <p:cNvPr id="16" name="Прямоугольник 15">
            <a:extLst>
              <a:ext uri="{FF2B5EF4-FFF2-40B4-BE49-F238E27FC236}">
                <a16:creationId xmlns:a16="http://schemas.microsoft.com/office/drawing/2014/main" id="{51924F71-191E-504E-8570-54145969351F}"/>
              </a:ext>
            </a:extLst>
          </p:cNvPr>
          <p:cNvSpPr/>
          <p:nvPr/>
        </p:nvSpPr>
        <p:spPr>
          <a:xfrm>
            <a:off x="8276360" y="5182103"/>
            <a:ext cx="2767961" cy="590931"/>
          </a:xfrm>
          <a:prstGeom prst="rect">
            <a:avLst/>
          </a:prstGeom>
        </p:spPr>
        <p:txBody>
          <a:bodyPr wrap="square" anchor="ctr">
            <a:spAutoFit/>
          </a:bodyPr>
          <a:lstStyle/>
          <a:p>
            <a:pPr lvl="0">
              <a:lnSpc>
                <a:spcPct val="90000"/>
              </a:lnSpc>
            </a:pPr>
            <a:r>
              <a:rPr lang="en-US" sz="3600" dirty="0">
                <a:solidFill>
                  <a:schemeClr val="bg1"/>
                </a:solidFill>
                <a:latin typeface="Croc" panose="020B0502020203020203" pitchFamily="34" charset="0"/>
              </a:rPr>
              <a:t>Excel</a:t>
            </a:r>
          </a:p>
        </p:txBody>
      </p:sp>
      <p:sp>
        <p:nvSpPr>
          <p:cNvPr id="17" name="Прямоугольник 16">
            <a:extLst>
              <a:ext uri="{FF2B5EF4-FFF2-40B4-BE49-F238E27FC236}">
                <a16:creationId xmlns:a16="http://schemas.microsoft.com/office/drawing/2014/main" id="{66864AA7-2717-7F4D-B940-2D29D510CEA1}"/>
              </a:ext>
            </a:extLst>
          </p:cNvPr>
          <p:cNvSpPr/>
          <p:nvPr/>
        </p:nvSpPr>
        <p:spPr>
          <a:xfrm>
            <a:off x="7183402" y="3979280"/>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8" name="Прямоугольник 17">
            <a:extLst>
              <a:ext uri="{FF2B5EF4-FFF2-40B4-BE49-F238E27FC236}">
                <a16:creationId xmlns:a16="http://schemas.microsoft.com/office/drawing/2014/main" id="{76177AB7-FA40-F24E-906B-C0A91C2B732A}"/>
              </a:ext>
            </a:extLst>
          </p:cNvPr>
          <p:cNvSpPr/>
          <p:nvPr/>
        </p:nvSpPr>
        <p:spPr>
          <a:xfrm>
            <a:off x="7183402" y="4992383"/>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04</a:t>
            </a:r>
            <a:endParaRPr lang="ru-RU" sz="4800" b="1" dirty="0">
              <a:solidFill>
                <a:schemeClr val="bg1"/>
              </a:solidFill>
              <a:latin typeface="Croc" panose="020B0502020203020203" pitchFamily="34" charset="0"/>
            </a:endParaRPr>
          </a:p>
        </p:txBody>
      </p:sp>
      <p:sp>
        <p:nvSpPr>
          <p:cNvPr id="19" name="Прямоугольник 18">
            <a:extLst>
              <a:ext uri="{FF2B5EF4-FFF2-40B4-BE49-F238E27FC236}">
                <a16:creationId xmlns:a16="http://schemas.microsoft.com/office/drawing/2014/main" id="{559A0C1E-5281-D049-A0F1-2A94213EFA1C}"/>
              </a:ext>
            </a:extLst>
          </p:cNvPr>
          <p:cNvSpPr/>
          <p:nvPr/>
        </p:nvSpPr>
        <p:spPr>
          <a:xfrm>
            <a:off x="7183402" y="1953074"/>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01</a:t>
            </a:r>
            <a:endParaRPr lang="ru-RU" sz="4800" b="1" dirty="0">
              <a:solidFill>
                <a:schemeClr val="bg1"/>
              </a:solidFill>
              <a:latin typeface="Croc" panose="020B0502020203020203" pitchFamily="34" charset="0"/>
            </a:endParaRPr>
          </a:p>
        </p:txBody>
      </p:sp>
      <p:sp>
        <p:nvSpPr>
          <p:cNvPr id="20" name="Прямоугольник 19">
            <a:extLst>
              <a:ext uri="{FF2B5EF4-FFF2-40B4-BE49-F238E27FC236}">
                <a16:creationId xmlns:a16="http://schemas.microsoft.com/office/drawing/2014/main" id="{59BA15B6-6DB1-CE4D-B054-5E22FBCB82C7}"/>
              </a:ext>
            </a:extLst>
          </p:cNvPr>
          <p:cNvSpPr/>
          <p:nvPr/>
        </p:nvSpPr>
        <p:spPr>
          <a:xfrm>
            <a:off x="7183402" y="2966177"/>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sp>
        <p:nvSpPr>
          <p:cNvPr id="12" name="Прямоугольник 11">
            <a:extLst>
              <a:ext uri="{FF2B5EF4-FFF2-40B4-BE49-F238E27FC236}">
                <a16:creationId xmlns:a16="http://schemas.microsoft.com/office/drawing/2014/main" id="{F749A794-6C03-47B3-BBBB-0C6AE380BD49}"/>
              </a:ext>
            </a:extLst>
          </p:cNvPr>
          <p:cNvSpPr/>
          <p:nvPr/>
        </p:nvSpPr>
        <p:spPr>
          <a:xfrm>
            <a:off x="2007474" y="2142795"/>
            <a:ext cx="3474881" cy="590931"/>
          </a:xfrm>
          <a:prstGeom prst="rect">
            <a:avLst/>
          </a:prstGeom>
        </p:spPr>
        <p:txBody>
          <a:bodyPr wrap="square" anchor="ctr">
            <a:spAutoFit/>
          </a:bodyPr>
          <a:lstStyle/>
          <a:p>
            <a:pPr lvl="0">
              <a:lnSpc>
                <a:spcPct val="90000"/>
              </a:lnSpc>
            </a:pPr>
            <a:r>
              <a:rPr lang="en-US" sz="3600" dirty="0">
                <a:solidFill>
                  <a:schemeClr val="bg1"/>
                </a:solidFill>
                <a:latin typeface="Croc" panose="020B0502020203020203" pitchFamily="34" charset="0"/>
              </a:rPr>
              <a:t>MS</a:t>
            </a:r>
            <a:r>
              <a:rPr lang="ru-RU" sz="3600" dirty="0">
                <a:solidFill>
                  <a:schemeClr val="bg1"/>
                </a:solidFill>
                <a:latin typeface="Croc" panose="020B0502020203020203" pitchFamily="34" charset="0"/>
              </a:rPr>
              <a:t> </a:t>
            </a:r>
            <a:r>
              <a:rPr lang="en-US" sz="3600" dirty="0">
                <a:solidFill>
                  <a:schemeClr val="bg1"/>
                </a:solidFill>
                <a:latin typeface="Croc" panose="020B0502020203020203" pitchFamily="34" charset="0"/>
              </a:rPr>
              <a:t>Excel</a:t>
            </a:r>
            <a:endParaRPr lang="ru-RU" sz="3600" dirty="0">
              <a:solidFill>
                <a:schemeClr val="bg1"/>
              </a:solidFill>
              <a:latin typeface="Croc" panose="020B0502020203020203" pitchFamily="34" charset="0"/>
            </a:endParaRPr>
          </a:p>
        </p:txBody>
      </p:sp>
      <p:sp>
        <p:nvSpPr>
          <p:cNvPr id="21" name="Прямоугольник 20">
            <a:extLst>
              <a:ext uri="{FF2B5EF4-FFF2-40B4-BE49-F238E27FC236}">
                <a16:creationId xmlns:a16="http://schemas.microsoft.com/office/drawing/2014/main" id="{ACACDD6A-CCB6-4C12-ADFC-70273D1AACCC}"/>
              </a:ext>
            </a:extLst>
          </p:cNvPr>
          <p:cNvSpPr/>
          <p:nvPr/>
        </p:nvSpPr>
        <p:spPr>
          <a:xfrm>
            <a:off x="2007474" y="4168999"/>
            <a:ext cx="3232185" cy="590931"/>
          </a:xfrm>
          <a:prstGeom prst="rect">
            <a:avLst/>
          </a:prstGeom>
        </p:spPr>
        <p:txBody>
          <a:bodyPr wrap="square" anchor="ctr">
            <a:spAutoFit/>
          </a:bodyPr>
          <a:lstStyle/>
          <a:p>
            <a:pPr>
              <a:lnSpc>
                <a:spcPct val="90000"/>
              </a:lnSpc>
            </a:pPr>
            <a:r>
              <a:rPr lang="en-US" sz="3600" dirty="0" err="1">
                <a:solidFill>
                  <a:schemeClr val="bg1"/>
                </a:solidFill>
                <a:latin typeface="Croc" panose="020B0502020203020203" pitchFamily="34" charset="0"/>
              </a:rPr>
              <a:t>Statistica</a:t>
            </a:r>
            <a:r>
              <a:rPr lang="en-US" sz="3600" dirty="0">
                <a:solidFill>
                  <a:schemeClr val="bg1"/>
                </a:solidFill>
                <a:latin typeface="Croc" panose="020B0502020203020203" pitchFamily="34" charset="0"/>
              </a:rPr>
              <a:t> 10</a:t>
            </a:r>
            <a:endParaRPr lang="ru-RU" sz="3600" dirty="0">
              <a:solidFill>
                <a:schemeClr val="bg1"/>
              </a:solidFill>
              <a:latin typeface="Croc" panose="020B0502020203020203" pitchFamily="34" charset="0"/>
            </a:endParaRPr>
          </a:p>
        </p:txBody>
      </p:sp>
      <p:sp>
        <p:nvSpPr>
          <p:cNvPr id="23" name="Прямоугольник 22">
            <a:extLst>
              <a:ext uri="{FF2B5EF4-FFF2-40B4-BE49-F238E27FC236}">
                <a16:creationId xmlns:a16="http://schemas.microsoft.com/office/drawing/2014/main" id="{6F75820B-D5CA-4010-BB4C-EE842BBA092D}"/>
              </a:ext>
            </a:extLst>
          </p:cNvPr>
          <p:cNvSpPr/>
          <p:nvPr/>
        </p:nvSpPr>
        <p:spPr>
          <a:xfrm>
            <a:off x="2007474" y="3155896"/>
            <a:ext cx="3206593" cy="590931"/>
          </a:xfrm>
          <a:prstGeom prst="rect">
            <a:avLst/>
          </a:prstGeom>
        </p:spPr>
        <p:txBody>
          <a:bodyPr wrap="square" anchor="ctr">
            <a:spAutoFit/>
          </a:bodyPr>
          <a:lstStyle/>
          <a:p>
            <a:pPr>
              <a:lnSpc>
                <a:spcPct val="90000"/>
              </a:lnSpc>
            </a:pPr>
            <a:r>
              <a:rPr lang="en-US" sz="3600" dirty="0">
                <a:solidFill>
                  <a:schemeClr val="bg1"/>
                </a:solidFill>
                <a:latin typeface="Croc" panose="020B0502020203020203" pitchFamily="34" charset="0"/>
              </a:rPr>
              <a:t>MS Access </a:t>
            </a:r>
            <a:endParaRPr lang="ru-RU" sz="3600" dirty="0">
              <a:solidFill>
                <a:schemeClr val="bg1"/>
              </a:solidFill>
              <a:latin typeface="Croc" panose="020B0502020203020203" pitchFamily="34" charset="0"/>
            </a:endParaRPr>
          </a:p>
        </p:txBody>
      </p:sp>
      <p:sp>
        <p:nvSpPr>
          <p:cNvPr id="24" name="Прямоугольник 23">
            <a:extLst>
              <a:ext uri="{FF2B5EF4-FFF2-40B4-BE49-F238E27FC236}">
                <a16:creationId xmlns:a16="http://schemas.microsoft.com/office/drawing/2014/main" id="{79471D80-A3EC-4507-B65E-9B27ACB57D26}"/>
              </a:ext>
            </a:extLst>
          </p:cNvPr>
          <p:cNvSpPr/>
          <p:nvPr/>
        </p:nvSpPr>
        <p:spPr>
          <a:xfrm>
            <a:off x="2007474" y="5182103"/>
            <a:ext cx="2767961" cy="590931"/>
          </a:xfrm>
          <a:prstGeom prst="rect">
            <a:avLst/>
          </a:prstGeom>
        </p:spPr>
        <p:txBody>
          <a:bodyPr wrap="square" anchor="ctr">
            <a:spAutoFit/>
          </a:bodyPr>
          <a:lstStyle/>
          <a:p>
            <a:pPr lvl="0">
              <a:lnSpc>
                <a:spcPct val="90000"/>
              </a:lnSpc>
            </a:pPr>
            <a:r>
              <a:rPr lang="en-US" sz="3600" dirty="0">
                <a:solidFill>
                  <a:schemeClr val="bg1"/>
                </a:solidFill>
                <a:latin typeface="Croc" panose="020B0502020203020203" pitchFamily="34" charset="0"/>
              </a:rPr>
              <a:t>R, MATLAB</a:t>
            </a:r>
          </a:p>
        </p:txBody>
      </p:sp>
      <p:sp>
        <p:nvSpPr>
          <p:cNvPr id="25" name="Прямоугольник 24">
            <a:extLst>
              <a:ext uri="{FF2B5EF4-FFF2-40B4-BE49-F238E27FC236}">
                <a16:creationId xmlns:a16="http://schemas.microsoft.com/office/drawing/2014/main" id="{741EA20D-F0B0-4972-B850-024D925B32E1}"/>
              </a:ext>
            </a:extLst>
          </p:cNvPr>
          <p:cNvSpPr/>
          <p:nvPr/>
        </p:nvSpPr>
        <p:spPr>
          <a:xfrm>
            <a:off x="914516" y="3979280"/>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26" name="Прямоугольник 25">
            <a:extLst>
              <a:ext uri="{FF2B5EF4-FFF2-40B4-BE49-F238E27FC236}">
                <a16:creationId xmlns:a16="http://schemas.microsoft.com/office/drawing/2014/main" id="{7AAB1AC2-DD7F-4BD4-93A4-07429500B667}"/>
              </a:ext>
            </a:extLst>
          </p:cNvPr>
          <p:cNvSpPr/>
          <p:nvPr/>
        </p:nvSpPr>
        <p:spPr>
          <a:xfrm>
            <a:off x="914516" y="4992383"/>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04</a:t>
            </a:r>
            <a:endParaRPr lang="ru-RU" sz="4800" b="1" dirty="0">
              <a:solidFill>
                <a:schemeClr val="bg1"/>
              </a:solidFill>
              <a:latin typeface="Croc" panose="020B0502020203020203" pitchFamily="34" charset="0"/>
            </a:endParaRPr>
          </a:p>
        </p:txBody>
      </p:sp>
      <p:sp>
        <p:nvSpPr>
          <p:cNvPr id="27" name="Прямоугольник 26">
            <a:extLst>
              <a:ext uri="{FF2B5EF4-FFF2-40B4-BE49-F238E27FC236}">
                <a16:creationId xmlns:a16="http://schemas.microsoft.com/office/drawing/2014/main" id="{A0C46FE7-5788-429B-890A-5C5716402294}"/>
              </a:ext>
            </a:extLst>
          </p:cNvPr>
          <p:cNvSpPr/>
          <p:nvPr/>
        </p:nvSpPr>
        <p:spPr>
          <a:xfrm>
            <a:off x="914516" y="1953074"/>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01</a:t>
            </a:r>
            <a:endParaRPr lang="ru-RU" sz="4800" b="1" dirty="0">
              <a:solidFill>
                <a:schemeClr val="bg1"/>
              </a:solidFill>
              <a:latin typeface="Croc" panose="020B0502020203020203" pitchFamily="34" charset="0"/>
            </a:endParaRPr>
          </a:p>
        </p:txBody>
      </p:sp>
      <p:sp>
        <p:nvSpPr>
          <p:cNvPr id="28" name="Прямоугольник 27">
            <a:extLst>
              <a:ext uri="{FF2B5EF4-FFF2-40B4-BE49-F238E27FC236}">
                <a16:creationId xmlns:a16="http://schemas.microsoft.com/office/drawing/2014/main" id="{2E5A3CF5-767A-4693-B5EB-C97DA1B9C033}"/>
              </a:ext>
            </a:extLst>
          </p:cNvPr>
          <p:cNvSpPr/>
          <p:nvPr/>
        </p:nvSpPr>
        <p:spPr>
          <a:xfrm>
            <a:off x="914516" y="2966177"/>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sp>
        <p:nvSpPr>
          <p:cNvPr id="2" name="Стрелка: вправо 1">
            <a:extLst>
              <a:ext uri="{FF2B5EF4-FFF2-40B4-BE49-F238E27FC236}">
                <a16:creationId xmlns:a16="http://schemas.microsoft.com/office/drawing/2014/main" id="{7C99B085-8687-4330-A3DF-976E148E6959}"/>
              </a:ext>
            </a:extLst>
          </p:cNvPr>
          <p:cNvSpPr/>
          <p:nvPr/>
        </p:nvSpPr>
        <p:spPr>
          <a:xfrm>
            <a:off x="4435357" y="2850923"/>
            <a:ext cx="1781369" cy="1431849"/>
          </a:xfrm>
          <a:prstGeom prst="rightArrow">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039732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3"/>
          <p:cNvSpPr/>
          <p:nvPr/>
        </p:nvSpPr>
        <p:spPr>
          <a:xfrm>
            <a:off x="6381482" y="1"/>
            <a:ext cx="6096000" cy="6857999"/>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8" name="Google Shape;238;p13"/>
          <p:cNvSpPr txBox="1"/>
          <p:nvPr/>
        </p:nvSpPr>
        <p:spPr>
          <a:xfrm>
            <a:off x="566039" y="3972957"/>
            <a:ext cx="8499475" cy="2086725"/>
          </a:xfrm>
          <a:prstGeom prst="rect">
            <a:avLst/>
          </a:prstGeom>
          <a:noFill/>
          <a:ln>
            <a:noFill/>
          </a:ln>
        </p:spPr>
        <p:txBody>
          <a:bodyPr spcFirstLastPara="1" wrap="square" lIns="0" tIns="45700" rIns="91425" bIns="45700" anchor="t" anchorCtr="0">
            <a:spAutoFit/>
          </a:bodyPr>
          <a:lstStyle/>
          <a:p>
            <a:pPr marL="0" marR="0" lvl="0" indent="0" algn="l" rtl="0">
              <a:lnSpc>
                <a:spcPct val="90000"/>
              </a:lnSpc>
              <a:spcBef>
                <a:spcPts val="0"/>
              </a:spcBef>
              <a:spcAft>
                <a:spcPts val="0"/>
              </a:spcAft>
              <a:buNone/>
            </a:pPr>
            <a:r>
              <a:rPr lang="ru-RU" sz="4800">
                <a:solidFill>
                  <a:schemeClr val="lt1"/>
                </a:solidFill>
                <a:latin typeface="Arial"/>
                <a:ea typeface="Arial"/>
                <a:cs typeface="Arial"/>
                <a:sym typeface="Arial"/>
              </a:rPr>
              <a:t>PART 2 </a:t>
            </a:r>
            <a:endParaRPr/>
          </a:p>
          <a:p>
            <a:pPr marL="0" marR="0" lvl="0" indent="0" algn="l" rtl="0">
              <a:lnSpc>
                <a:spcPct val="90000"/>
              </a:lnSpc>
              <a:spcBef>
                <a:spcPts val="0"/>
              </a:spcBef>
              <a:spcAft>
                <a:spcPts val="0"/>
              </a:spcAft>
              <a:buNone/>
            </a:pPr>
            <a:r>
              <a:rPr lang="ru-RU" sz="4800">
                <a:solidFill>
                  <a:schemeClr val="lt1"/>
                </a:solidFill>
                <a:latin typeface="Arial"/>
                <a:ea typeface="Arial"/>
                <a:cs typeface="Arial"/>
                <a:sym typeface="Arial"/>
              </a:rPr>
              <a:t>Python</a:t>
            </a:r>
            <a:endParaRPr sz="4800">
              <a:solidFill>
                <a:schemeClr val="lt1"/>
              </a:solidFill>
              <a:latin typeface="Arial"/>
              <a:ea typeface="Arial"/>
              <a:cs typeface="Arial"/>
              <a:sym typeface="Arial"/>
            </a:endParaRPr>
          </a:p>
          <a:p>
            <a:pPr marL="0" marR="0" lvl="0" indent="0" algn="l" rtl="0">
              <a:lnSpc>
                <a:spcPct val="90000"/>
              </a:lnSpc>
              <a:spcBef>
                <a:spcPts val="0"/>
              </a:spcBef>
              <a:spcAft>
                <a:spcPts val="0"/>
              </a:spcAft>
              <a:buNone/>
            </a:pPr>
            <a:endParaRPr sz="4800">
              <a:solidFill>
                <a:schemeClr val="lt1"/>
              </a:solidFill>
              <a:latin typeface="Arial"/>
              <a:ea typeface="Arial"/>
              <a:cs typeface="Arial"/>
              <a:sym typeface="Arial"/>
            </a:endParaRPr>
          </a:p>
        </p:txBody>
      </p:sp>
      <p:sp>
        <p:nvSpPr>
          <p:cNvPr id="239" name="Google Shape;239;p13"/>
          <p:cNvSpPr txBox="1">
            <a:spLocks noGrp="1"/>
          </p:cNvSpPr>
          <p:nvPr>
            <p:ph type="title"/>
          </p:nvPr>
        </p:nvSpPr>
        <p:spPr>
          <a:xfrm>
            <a:off x="412042" y="1985490"/>
            <a:ext cx="7911613" cy="3974934"/>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a:buNone/>
            </a:pPr>
            <a:r>
              <a:rPr lang="ru-RU" sz="28700">
                <a:solidFill>
                  <a:srgbClr val="6F26E2"/>
                </a:solidFill>
              </a:rPr>
              <a:t>ML</a:t>
            </a:r>
            <a:endParaRPr sz="41300">
              <a:solidFill>
                <a:srgbClr val="6F26E2"/>
              </a:solidFill>
            </a:endParaRPr>
          </a:p>
        </p:txBody>
      </p:sp>
      <p:pic>
        <p:nvPicPr>
          <p:cNvPr id="240" name="Google Shape;240;p13"/>
          <p:cNvPicPr preferRelativeResize="0"/>
          <p:nvPr/>
        </p:nvPicPr>
        <p:blipFill rotWithShape="1">
          <a:blip r:embed="rId3">
            <a:alphaModFix/>
          </a:blip>
          <a:srcRect/>
          <a:stretch/>
        </p:blipFill>
        <p:spPr>
          <a:xfrm>
            <a:off x="6754969" y="390367"/>
            <a:ext cx="5527182" cy="60772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54A7524-D074-4D56-9CFB-551FFE583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876" y="180109"/>
            <a:ext cx="11715579" cy="6546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913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88AAF35-E5BA-4A70-A348-816465F160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20241"/>
          <a:stretch/>
        </p:blipFill>
        <p:spPr bwMode="auto">
          <a:xfrm>
            <a:off x="6857506" y="1379867"/>
            <a:ext cx="5043056" cy="4460445"/>
          </a:xfrm>
          <a:prstGeom prst="rect">
            <a:avLst/>
          </a:prstGeom>
          <a:noFill/>
          <a:extLst>
            <a:ext uri="{909E8E84-426E-40DD-AFC4-6F175D3DCCD1}">
              <a14:hiddenFill xmlns:a14="http://schemas.microsoft.com/office/drawing/2010/main">
                <a:solidFill>
                  <a:srgbClr val="FFFFFF"/>
                </a:solidFill>
              </a14:hiddenFill>
            </a:ext>
          </a:extLst>
        </p:spPr>
      </p:pic>
      <p:sp>
        <p:nvSpPr>
          <p:cNvPr id="9" name="Овал 8">
            <a:extLst>
              <a:ext uri="{FF2B5EF4-FFF2-40B4-BE49-F238E27FC236}">
                <a16:creationId xmlns:a16="http://schemas.microsoft.com/office/drawing/2014/main" id="{F6865BCF-3152-4F4F-9AEE-A0489465C986}"/>
              </a:ext>
            </a:extLst>
          </p:cNvPr>
          <p:cNvSpPr>
            <a:spLocks noChangeAspect="1"/>
          </p:cNvSpPr>
          <p:nvPr/>
        </p:nvSpPr>
        <p:spPr>
          <a:xfrm>
            <a:off x="-2124876" y="1561658"/>
            <a:ext cx="10080000" cy="10080000"/>
          </a:xfrm>
          <a:prstGeom prst="ellipse">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586001" y="474130"/>
            <a:ext cx="10566837" cy="498598"/>
          </a:xfrm>
        </p:spPr>
        <p:txBody>
          <a:bodyPr/>
          <a:lstStyle/>
          <a:p>
            <a:r>
              <a:rPr lang="ru-RU" dirty="0">
                <a:solidFill>
                  <a:schemeClr val="tx1">
                    <a:lumMod val="50000"/>
                  </a:schemeClr>
                </a:solidFill>
              </a:rPr>
              <a:t>Три кита </a:t>
            </a:r>
            <a:r>
              <a:rPr lang="en-US" dirty="0">
                <a:solidFill>
                  <a:schemeClr val="tx1">
                    <a:lumMod val="50000"/>
                  </a:schemeClr>
                </a:solidFill>
              </a:rPr>
              <a:t>ML</a:t>
            </a:r>
            <a:endParaRPr lang="ru-RU" dirty="0"/>
          </a:p>
        </p:txBody>
      </p:sp>
      <p:sp>
        <p:nvSpPr>
          <p:cNvPr id="21" name="Рисунок 5">
            <a:extLst>
              <a:ext uri="{FF2B5EF4-FFF2-40B4-BE49-F238E27FC236}">
                <a16:creationId xmlns:a16="http://schemas.microsoft.com/office/drawing/2014/main" id="{E54DC283-114B-5E41-A0BD-910F1B8ED390}"/>
              </a:ext>
            </a:extLst>
          </p:cNvPr>
          <p:cNvSpPr>
            <a:spLocks noChangeAspect="1"/>
          </p:cNvSpPr>
          <p:nvPr/>
        </p:nvSpPr>
        <p:spPr>
          <a:xfrm>
            <a:off x="10668621" y="202413"/>
            <a:ext cx="1231941" cy="1242122"/>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a:p>
        </p:txBody>
      </p:sp>
      <p:sp>
        <p:nvSpPr>
          <p:cNvPr id="4" name="TextBox 3">
            <a:extLst>
              <a:ext uri="{FF2B5EF4-FFF2-40B4-BE49-F238E27FC236}">
                <a16:creationId xmlns:a16="http://schemas.microsoft.com/office/drawing/2014/main" id="{DF50A054-6653-D344-8351-423B9D89C9C6}"/>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26" name="Рисунок 10">
            <a:extLst>
              <a:ext uri="{FF2B5EF4-FFF2-40B4-BE49-F238E27FC236}">
                <a16:creationId xmlns:a16="http://schemas.microsoft.com/office/drawing/2014/main" id="{B77137D3-89DA-2243-9103-FF499EDCFD41}"/>
              </a:ext>
            </a:extLst>
          </p:cNvPr>
          <p:cNvSpPr>
            <a:spLocks noChangeAspect="1"/>
          </p:cNvSpPr>
          <p:nvPr/>
        </p:nvSpPr>
        <p:spPr>
          <a:xfrm>
            <a:off x="1010978" y="6315735"/>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w="1168" cap="flat">
            <a:noFill/>
            <a:prstDash val="solid"/>
            <a:miter/>
          </a:ln>
        </p:spPr>
        <p:txBody>
          <a:bodyPr rtlCol="0" anchor="ctr"/>
          <a:lstStyle/>
          <a:p>
            <a:endParaRPr lang="ru-RU"/>
          </a:p>
        </p:txBody>
      </p:sp>
      <p:sp>
        <p:nvSpPr>
          <p:cNvPr id="10" name="Прямоугольник 9">
            <a:extLst>
              <a:ext uri="{FF2B5EF4-FFF2-40B4-BE49-F238E27FC236}">
                <a16:creationId xmlns:a16="http://schemas.microsoft.com/office/drawing/2014/main" id="{43B9D048-AE9B-44F4-AB90-3A0E7F469CFD}"/>
              </a:ext>
            </a:extLst>
          </p:cNvPr>
          <p:cNvSpPr/>
          <p:nvPr/>
        </p:nvSpPr>
        <p:spPr>
          <a:xfrm>
            <a:off x="2663007" y="2190456"/>
            <a:ext cx="3474881" cy="433965"/>
          </a:xfrm>
          <a:prstGeom prst="rect">
            <a:avLst/>
          </a:prstGeom>
        </p:spPr>
        <p:txBody>
          <a:bodyPr wrap="square" anchor="ctr">
            <a:spAutoFit/>
          </a:bodyPr>
          <a:lstStyle/>
          <a:p>
            <a:pPr lvl="0">
              <a:lnSpc>
                <a:spcPct val="90000"/>
              </a:lnSpc>
            </a:pPr>
            <a:r>
              <a:rPr lang="ru-RU" sz="2400" dirty="0">
                <a:solidFill>
                  <a:schemeClr val="bg1"/>
                </a:solidFill>
                <a:latin typeface="Croc" panose="020B0502020203020203" pitchFamily="34" charset="0"/>
              </a:rPr>
              <a:t>Данные</a:t>
            </a:r>
          </a:p>
        </p:txBody>
      </p:sp>
      <p:sp>
        <p:nvSpPr>
          <p:cNvPr id="11" name="Прямоугольник 10">
            <a:extLst>
              <a:ext uri="{FF2B5EF4-FFF2-40B4-BE49-F238E27FC236}">
                <a16:creationId xmlns:a16="http://schemas.microsoft.com/office/drawing/2014/main" id="{C06AB03D-7605-40C1-9F8D-DC019602C09E}"/>
              </a:ext>
            </a:extLst>
          </p:cNvPr>
          <p:cNvSpPr/>
          <p:nvPr/>
        </p:nvSpPr>
        <p:spPr>
          <a:xfrm>
            <a:off x="2663007" y="4216660"/>
            <a:ext cx="3232185"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Алгоритмы</a:t>
            </a:r>
          </a:p>
        </p:txBody>
      </p:sp>
      <p:sp>
        <p:nvSpPr>
          <p:cNvPr id="12" name="Прямоугольник 11">
            <a:extLst>
              <a:ext uri="{FF2B5EF4-FFF2-40B4-BE49-F238E27FC236}">
                <a16:creationId xmlns:a16="http://schemas.microsoft.com/office/drawing/2014/main" id="{E07BCB5C-5142-4096-83FC-04BA47E905DE}"/>
              </a:ext>
            </a:extLst>
          </p:cNvPr>
          <p:cNvSpPr/>
          <p:nvPr/>
        </p:nvSpPr>
        <p:spPr>
          <a:xfrm>
            <a:off x="2663007" y="3203557"/>
            <a:ext cx="3206593"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Признаки</a:t>
            </a:r>
          </a:p>
        </p:txBody>
      </p:sp>
      <p:sp>
        <p:nvSpPr>
          <p:cNvPr id="13" name="Прямоугольник 12">
            <a:extLst>
              <a:ext uri="{FF2B5EF4-FFF2-40B4-BE49-F238E27FC236}">
                <a16:creationId xmlns:a16="http://schemas.microsoft.com/office/drawing/2014/main" id="{42CFCD03-3AF9-409E-83DE-F2F0041965E4}"/>
              </a:ext>
            </a:extLst>
          </p:cNvPr>
          <p:cNvSpPr/>
          <p:nvPr/>
        </p:nvSpPr>
        <p:spPr>
          <a:xfrm>
            <a:off x="1570049" y="3948458"/>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4" name="Прямоугольник 13">
            <a:extLst>
              <a:ext uri="{FF2B5EF4-FFF2-40B4-BE49-F238E27FC236}">
                <a16:creationId xmlns:a16="http://schemas.microsoft.com/office/drawing/2014/main" id="{4C04F68C-E527-4D4F-B439-FE7D8609C3DC}"/>
              </a:ext>
            </a:extLst>
          </p:cNvPr>
          <p:cNvSpPr/>
          <p:nvPr/>
        </p:nvSpPr>
        <p:spPr>
          <a:xfrm>
            <a:off x="1570049" y="1922252"/>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01</a:t>
            </a:r>
            <a:endParaRPr lang="ru-RU" sz="4800" b="1" dirty="0">
              <a:solidFill>
                <a:schemeClr val="bg1"/>
              </a:solidFill>
              <a:latin typeface="Croc" panose="020B0502020203020203" pitchFamily="34" charset="0"/>
            </a:endParaRPr>
          </a:p>
        </p:txBody>
      </p:sp>
      <p:sp>
        <p:nvSpPr>
          <p:cNvPr id="16" name="Прямоугольник 15">
            <a:extLst>
              <a:ext uri="{FF2B5EF4-FFF2-40B4-BE49-F238E27FC236}">
                <a16:creationId xmlns:a16="http://schemas.microsoft.com/office/drawing/2014/main" id="{9225351E-DBDD-4A73-B9BA-6A714BE9FACC}"/>
              </a:ext>
            </a:extLst>
          </p:cNvPr>
          <p:cNvSpPr/>
          <p:nvPr/>
        </p:nvSpPr>
        <p:spPr>
          <a:xfrm>
            <a:off x="1570049" y="2935355"/>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spTree>
    <p:extLst>
      <p:ext uri="{BB962C8B-B14F-4D97-AF65-F5344CB8AC3E}">
        <p14:creationId xmlns:p14="http://schemas.microsoft.com/office/powerpoint/2010/main" val="1942521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2" name="Google Shape;192;p7"/>
          <p:cNvSpPr/>
          <p:nvPr/>
        </p:nvSpPr>
        <p:spPr>
          <a:xfrm>
            <a:off x="0" y="-10872"/>
            <a:ext cx="12192000" cy="3841076"/>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roc" panose="020B0502020203020203" pitchFamily="34" charset="0"/>
              <a:sym typeface="Arial"/>
            </a:endParaRPr>
          </a:p>
        </p:txBody>
      </p:sp>
      <p:sp>
        <p:nvSpPr>
          <p:cNvPr id="194" name="Google Shape;194;p7"/>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lt1"/>
              </a:buClr>
              <a:buSzPts val="3600"/>
              <a:buFont typeface="Arial"/>
              <a:buNone/>
            </a:pPr>
            <a:r>
              <a:rPr lang="ru-RU" b="0" dirty="0">
                <a:solidFill>
                  <a:schemeClr val="bg1"/>
                </a:solidFill>
              </a:rPr>
              <a:t>План занятия</a:t>
            </a:r>
            <a:endParaRPr b="0" dirty="0">
              <a:solidFill>
                <a:schemeClr val="bg1"/>
              </a:solidFill>
              <a:latin typeface="Croc" panose="020B0502020203020203" pitchFamily="34" charset="0"/>
            </a:endParaRPr>
          </a:p>
        </p:txBody>
      </p:sp>
      <p:sp>
        <p:nvSpPr>
          <p:cNvPr id="191" name="Google Shape;191;p7"/>
          <p:cNvSpPr/>
          <p:nvPr/>
        </p:nvSpPr>
        <p:spPr>
          <a:xfrm>
            <a:off x="0" y="3858000"/>
            <a:ext cx="12192000" cy="302146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roc" panose="020B0502020203020203" pitchFamily="34" charset="0"/>
              <a:sym typeface="Arial"/>
            </a:endParaRPr>
          </a:p>
        </p:txBody>
      </p:sp>
      <p:sp>
        <p:nvSpPr>
          <p:cNvPr id="214" name="Google Shape;214;p7"/>
          <p:cNvSpPr txBox="1"/>
          <p:nvPr/>
        </p:nvSpPr>
        <p:spPr>
          <a:xfrm>
            <a:off x="7294546" y="4086835"/>
            <a:ext cx="2553034" cy="2031325"/>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en-US" sz="2000" dirty="0">
                <a:solidFill>
                  <a:srgbClr val="000000"/>
                </a:solidFill>
                <a:latin typeface="Croc" panose="020B0502020203020203" pitchFamily="34" charset="0"/>
                <a:sym typeface="Arial"/>
              </a:rPr>
              <a:t>Python</a:t>
            </a:r>
            <a:r>
              <a:rPr lang="ru-RU" sz="2000" dirty="0">
                <a:solidFill>
                  <a:srgbClr val="000000"/>
                </a:solidFill>
                <a:latin typeface="Croc" panose="020B0502020203020203" pitchFamily="34" charset="0"/>
                <a:sym typeface="Arial"/>
              </a:rPr>
              <a:t>:</a:t>
            </a:r>
          </a:p>
          <a:p>
            <a:pPr marL="342900" marR="0" lvl="0" indent="-342900" rtl="0">
              <a:spcBef>
                <a:spcPts val="0"/>
              </a:spcBef>
              <a:spcAft>
                <a:spcPts val="0"/>
              </a:spcAft>
              <a:buFont typeface="Arial" panose="020B0604020202020204" pitchFamily="34" charset="0"/>
              <a:buChar char="•"/>
            </a:pPr>
            <a:r>
              <a:rPr lang="ru-RU" dirty="0">
                <a:solidFill>
                  <a:srgbClr val="000000"/>
                </a:solidFill>
                <a:latin typeface="Croc" panose="020B0502020203020203" pitchFamily="34" charset="0"/>
                <a:sym typeface="Arial"/>
              </a:rPr>
              <a:t>Почему Питон?</a:t>
            </a:r>
          </a:p>
          <a:p>
            <a:pPr marL="342900" marR="0" lvl="0" indent="-342900" rtl="0">
              <a:spcBef>
                <a:spcPts val="0"/>
              </a:spcBef>
              <a:spcAft>
                <a:spcPts val="0"/>
              </a:spcAft>
              <a:buFont typeface="Arial" panose="020B0604020202020204" pitchFamily="34" charset="0"/>
              <a:buChar char="•"/>
            </a:pPr>
            <a:r>
              <a:rPr lang="ru-RU" dirty="0">
                <a:solidFill>
                  <a:srgbClr val="000000"/>
                </a:solidFill>
                <a:latin typeface="Croc" panose="020B0502020203020203" pitchFamily="34" charset="0"/>
                <a:sym typeface="Arial"/>
              </a:rPr>
              <a:t>Давайте знакомится!</a:t>
            </a:r>
            <a:endParaRPr lang="en-US" dirty="0">
              <a:solidFill>
                <a:srgbClr val="000000"/>
              </a:solidFill>
              <a:latin typeface="Croc" panose="020B0502020203020203" pitchFamily="34" charset="0"/>
              <a:sym typeface="Arial"/>
            </a:endParaRPr>
          </a:p>
          <a:p>
            <a:pPr marL="342900" marR="0" lvl="0" indent="-342900" rtl="0">
              <a:spcBef>
                <a:spcPts val="0"/>
              </a:spcBef>
              <a:spcAft>
                <a:spcPts val="0"/>
              </a:spcAft>
              <a:buFont typeface="Arial" panose="020B0604020202020204" pitchFamily="34" charset="0"/>
              <a:buChar char="•"/>
            </a:pPr>
            <a:r>
              <a:rPr lang="ru-RU" dirty="0">
                <a:solidFill>
                  <a:srgbClr val="000000"/>
                </a:solidFill>
                <a:latin typeface="Croc" panose="020B0502020203020203" pitchFamily="34" charset="0"/>
                <a:sym typeface="Arial"/>
              </a:rPr>
              <a:t>Философия</a:t>
            </a:r>
          </a:p>
          <a:p>
            <a:pPr marL="342900" marR="0" lvl="0" indent="-342900" rtl="0">
              <a:spcBef>
                <a:spcPts val="0"/>
              </a:spcBef>
              <a:spcAft>
                <a:spcPts val="0"/>
              </a:spcAft>
              <a:buFont typeface="Arial" panose="020B0604020202020204" pitchFamily="34" charset="0"/>
              <a:buChar char="•"/>
            </a:pPr>
            <a:r>
              <a:rPr lang="ru-RU" dirty="0">
                <a:solidFill>
                  <a:srgbClr val="000000"/>
                </a:solidFill>
                <a:latin typeface="Croc" panose="020B0502020203020203" pitchFamily="34" charset="0"/>
                <a:sym typeface="Arial"/>
              </a:rPr>
              <a:t>Возможности</a:t>
            </a:r>
          </a:p>
          <a:p>
            <a:pPr marL="0" marR="0" lvl="0" indent="0" rtl="0">
              <a:spcBef>
                <a:spcPts val="0"/>
              </a:spcBef>
              <a:spcAft>
                <a:spcPts val="0"/>
              </a:spcAft>
              <a:buNone/>
            </a:pPr>
            <a:endParaRPr lang="ru-RU" sz="2000" dirty="0">
              <a:solidFill>
                <a:srgbClr val="000000"/>
              </a:solidFill>
              <a:latin typeface="Croc" panose="020B0502020203020203" pitchFamily="34" charset="0"/>
              <a:sym typeface="Arial"/>
            </a:endParaRPr>
          </a:p>
          <a:p>
            <a:pPr marL="0" marR="0" lvl="0" indent="0" rtl="0">
              <a:spcBef>
                <a:spcPts val="0"/>
              </a:spcBef>
              <a:spcAft>
                <a:spcPts val="0"/>
              </a:spcAft>
              <a:buNone/>
            </a:pPr>
            <a:endParaRPr lang="ru-RU" sz="2000" dirty="0">
              <a:latin typeface="Croc" panose="020B0502020203020203" pitchFamily="34" charset="0"/>
            </a:endParaRPr>
          </a:p>
        </p:txBody>
      </p:sp>
      <p:grpSp>
        <p:nvGrpSpPr>
          <p:cNvPr id="5" name="Группа 4">
            <a:extLst>
              <a:ext uri="{FF2B5EF4-FFF2-40B4-BE49-F238E27FC236}">
                <a16:creationId xmlns:a16="http://schemas.microsoft.com/office/drawing/2014/main" id="{FD9ACBAB-3EF2-364B-9FF5-5D19C93014F1}"/>
              </a:ext>
            </a:extLst>
          </p:cNvPr>
          <p:cNvGrpSpPr/>
          <p:nvPr/>
        </p:nvGrpSpPr>
        <p:grpSpPr>
          <a:xfrm>
            <a:off x="3838563" y="1024721"/>
            <a:ext cx="1457328" cy="3032981"/>
            <a:chOff x="3349890" y="1492167"/>
            <a:chExt cx="1457328" cy="3032981"/>
          </a:xfrm>
        </p:grpSpPr>
        <p:sp>
          <p:nvSpPr>
            <p:cNvPr id="215" name="Google Shape;215;p7"/>
            <p:cNvSpPr/>
            <p:nvPr/>
          </p:nvSpPr>
          <p:spPr>
            <a:xfrm>
              <a:off x="3349890" y="1535081"/>
              <a:ext cx="1240025" cy="1236616"/>
            </a:xfrm>
            <a:custGeom>
              <a:avLst/>
              <a:gdLst/>
              <a:ahLst/>
              <a:cxnLst/>
              <a:rect l="l" t="t" r="r" b="b"/>
              <a:pathLst>
                <a:path w="1172965" h="1169741" extrusionOk="0">
                  <a:moveTo>
                    <a:pt x="1172966" y="584871"/>
                  </a:moveTo>
                  <a:cubicBezTo>
                    <a:pt x="1172966" y="907886"/>
                    <a:pt x="910389" y="1169742"/>
                    <a:pt x="586483" y="1169742"/>
                  </a:cubicBezTo>
                  <a:cubicBezTo>
                    <a:pt x="262578" y="1169742"/>
                    <a:pt x="0" y="907886"/>
                    <a:pt x="0" y="584871"/>
                  </a:cubicBezTo>
                  <a:cubicBezTo>
                    <a:pt x="0" y="261856"/>
                    <a:pt x="262577" y="0"/>
                    <a:pt x="586483" y="0"/>
                  </a:cubicBezTo>
                  <a:cubicBezTo>
                    <a:pt x="910389" y="0"/>
                    <a:pt x="1172966" y="261856"/>
                    <a:pt x="1172966" y="5848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216" name="Google Shape;216;p7"/>
            <p:cNvSpPr/>
            <p:nvPr/>
          </p:nvSpPr>
          <p:spPr>
            <a:xfrm>
              <a:off x="4438678" y="2624094"/>
              <a:ext cx="226413" cy="255767"/>
            </a:xfrm>
            <a:custGeom>
              <a:avLst/>
              <a:gdLst/>
              <a:ahLst/>
              <a:cxnLst/>
              <a:rect l="l" t="t" r="r" b="b"/>
              <a:pathLst>
                <a:path w="214169" h="241935" extrusionOk="0">
                  <a:moveTo>
                    <a:pt x="14845" y="241935"/>
                  </a:moveTo>
                  <a:cubicBezTo>
                    <a:pt x="12211" y="241935"/>
                    <a:pt x="9697" y="241219"/>
                    <a:pt x="7422" y="239906"/>
                  </a:cubicBezTo>
                  <a:cubicBezTo>
                    <a:pt x="2754" y="237279"/>
                    <a:pt x="0" y="232265"/>
                    <a:pt x="0" y="227012"/>
                  </a:cubicBezTo>
                  <a:lnTo>
                    <a:pt x="0" y="14864"/>
                  </a:lnTo>
                  <a:cubicBezTo>
                    <a:pt x="0" y="9491"/>
                    <a:pt x="2873" y="4596"/>
                    <a:pt x="7422" y="1970"/>
                  </a:cubicBezTo>
                  <a:cubicBezTo>
                    <a:pt x="12091" y="-657"/>
                    <a:pt x="17718" y="-657"/>
                    <a:pt x="22387" y="1970"/>
                  </a:cubicBezTo>
                  <a:lnTo>
                    <a:pt x="206747" y="108104"/>
                  </a:lnTo>
                  <a:cubicBezTo>
                    <a:pt x="211416" y="110730"/>
                    <a:pt x="214170" y="115744"/>
                    <a:pt x="214170" y="120997"/>
                  </a:cubicBezTo>
                  <a:cubicBezTo>
                    <a:pt x="214170" y="126370"/>
                    <a:pt x="211297" y="131265"/>
                    <a:pt x="206747" y="133891"/>
                  </a:cubicBezTo>
                  <a:lnTo>
                    <a:pt x="22387" y="240025"/>
                  </a:lnTo>
                  <a:cubicBezTo>
                    <a:pt x="19993" y="241338"/>
                    <a:pt x="17478" y="241935"/>
                    <a:pt x="14845" y="241935"/>
                  </a:cubicBezTo>
                  <a:close/>
                  <a:moveTo>
                    <a:pt x="29809" y="40651"/>
                  </a:moveTo>
                  <a:lnTo>
                    <a:pt x="29809" y="201225"/>
                  </a:lnTo>
                  <a:lnTo>
                    <a:pt x="169277" y="120997"/>
                  </a:lnTo>
                  <a:lnTo>
                    <a:pt x="29809" y="40651"/>
                  </a:lnTo>
                  <a:close/>
                </a:path>
              </a:pathLst>
            </a:custGeom>
            <a:solidFill>
              <a:srgbClr val="000000"/>
            </a:solidFill>
            <a:ln w="9525" cap="flat" cmpd="sng">
              <a:solidFill>
                <a:srgbClr val="7301D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grpSp>
          <p:nvGrpSpPr>
            <p:cNvPr id="217" name="Google Shape;217;p7"/>
            <p:cNvGrpSpPr/>
            <p:nvPr/>
          </p:nvGrpSpPr>
          <p:grpSpPr>
            <a:xfrm>
              <a:off x="3528084" y="1492167"/>
              <a:ext cx="1279134" cy="3032981"/>
              <a:chOff x="2855181" y="1492167"/>
              <a:chExt cx="1209959" cy="2868960"/>
            </a:xfrm>
          </p:grpSpPr>
          <p:sp>
            <p:nvSpPr>
              <p:cNvPr id="218" name="Google Shape;218;p7"/>
              <p:cNvSpPr/>
              <p:nvPr/>
            </p:nvSpPr>
            <p:spPr>
              <a:xfrm>
                <a:off x="4035212" y="4328774"/>
                <a:ext cx="29928" cy="32353"/>
              </a:xfrm>
              <a:custGeom>
                <a:avLst/>
                <a:gdLst/>
                <a:ahLst/>
                <a:cxnLst/>
                <a:rect l="l" t="t" r="r" b="b"/>
                <a:pathLst>
                  <a:path w="29928" h="32353" extrusionOk="0">
                    <a:moveTo>
                      <a:pt x="14964" y="32353"/>
                    </a:moveTo>
                    <a:cubicBezTo>
                      <a:pt x="6704" y="32353"/>
                      <a:pt x="0" y="25668"/>
                      <a:pt x="0" y="17430"/>
                    </a:cubicBezTo>
                    <a:lnTo>
                      <a:pt x="0" y="14923"/>
                    </a:lnTo>
                    <a:cubicBezTo>
                      <a:pt x="0" y="6686"/>
                      <a:pt x="6704" y="0"/>
                      <a:pt x="14964" y="0"/>
                    </a:cubicBezTo>
                    <a:cubicBezTo>
                      <a:pt x="23225" y="0"/>
                      <a:pt x="29929" y="6686"/>
                      <a:pt x="29929" y="14923"/>
                    </a:cubicBezTo>
                    <a:lnTo>
                      <a:pt x="29929" y="17430"/>
                    </a:lnTo>
                    <a:cubicBezTo>
                      <a:pt x="29929" y="25668"/>
                      <a:pt x="23225" y="32353"/>
                      <a:pt x="14964" y="323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219" name="Google Shape;219;p7"/>
              <p:cNvSpPr/>
              <p:nvPr/>
            </p:nvSpPr>
            <p:spPr>
              <a:xfrm>
                <a:off x="2855181" y="1492167"/>
                <a:ext cx="1209959" cy="2792434"/>
              </a:xfrm>
              <a:custGeom>
                <a:avLst/>
                <a:gdLst/>
                <a:ahLst/>
                <a:cxnLst/>
                <a:rect l="l" t="t" r="r" b="b"/>
                <a:pathLst>
                  <a:path w="1209959" h="2792434" extrusionOk="0">
                    <a:moveTo>
                      <a:pt x="1194995" y="2792435"/>
                    </a:moveTo>
                    <a:cubicBezTo>
                      <a:pt x="1186735" y="2792435"/>
                      <a:pt x="1180031" y="2785749"/>
                      <a:pt x="1180031" y="2777511"/>
                    </a:cubicBezTo>
                    <a:lnTo>
                      <a:pt x="1180031" y="2772617"/>
                    </a:lnTo>
                    <a:cubicBezTo>
                      <a:pt x="1180031" y="2764379"/>
                      <a:pt x="1186735" y="2757693"/>
                      <a:pt x="1194995" y="2757693"/>
                    </a:cubicBezTo>
                    <a:cubicBezTo>
                      <a:pt x="1203255" y="2757693"/>
                      <a:pt x="1209959" y="2764379"/>
                      <a:pt x="1209959" y="2772617"/>
                    </a:cubicBezTo>
                    <a:lnTo>
                      <a:pt x="1209959" y="2777511"/>
                    </a:lnTo>
                    <a:cubicBezTo>
                      <a:pt x="1209959" y="2785749"/>
                      <a:pt x="1203255" y="2792435"/>
                      <a:pt x="1194995" y="2792435"/>
                    </a:cubicBezTo>
                    <a:close/>
                    <a:moveTo>
                      <a:pt x="1194995" y="2713401"/>
                    </a:moveTo>
                    <a:cubicBezTo>
                      <a:pt x="1186735" y="2713401"/>
                      <a:pt x="1180031" y="2706716"/>
                      <a:pt x="1180031" y="2698478"/>
                    </a:cubicBezTo>
                    <a:lnTo>
                      <a:pt x="1180031" y="2693583"/>
                    </a:lnTo>
                    <a:cubicBezTo>
                      <a:pt x="1180031" y="2685346"/>
                      <a:pt x="1186735" y="2678660"/>
                      <a:pt x="1194995" y="2678660"/>
                    </a:cubicBezTo>
                    <a:cubicBezTo>
                      <a:pt x="1203255" y="2678660"/>
                      <a:pt x="1209959" y="2685346"/>
                      <a:pt x="1209959" y="2693583"/>
                    </a:cubicBezTo>
                    <a:lnTo>
                      <a:pt x="1209959" y="2698478"/>
                    </a:lnTo>
                    <a:cubicBezTo>
                      <a:pt x="1209959" y="2706716"/>
                      <a:pt x="1203255" y="2713401"/>
                      <a:pt x="1194995" y="2713401"/>
                    </a:cubicBezTo>
                    <a:close/>
                    <a:moveTo>
                      <a:pt x="1194995" y="2634368"/>
                    </a:moveTo>
                    <a:cubicBezTo>
                      <a:pt x="1186735" y="2634368"/>
                      <a:pt x="1180031" y="2627682"/>
                      <a:pt x="1180031" y="2619445"/>
                    </a:cubicBezTo>
                    <a:lnTo>
                      <a:pt x="1180031" y="2614550"/>
                    </a:lnTo>
                    <a:cubicBezTo>
                      <a:pt x="1180031" y="2606312"/>
                      <a:pt x="1186735" y="2599627"/>
                      <a:pt x="1194995" y="2599627"/>
                    </a:cubicBezTo>
                    <a:cubicBezTo>
                      <a:pt x="1203255" y="2599627"/>
                      <a:pt x="1209959" y="2606312"/>
                      <a:pt x="1209959" y="2614550"/>
                    </a:cubicBezTo>
                    <a:lnTo>
                      <a:pt x="1209959" y="2619445"/>
                    </a:lnTo>
                    <a:cubicBezTo>
                      <a:pt x="1209959" y="2627682"/>
                      <a:pt x="1203255" y="2634368"/>
                      <a:pt x="1194995" y="2634368"/>
                    </a:cubicBezTo>
                    <a:close/>
                    <a:moveTo>
                      <a:pt x="1194995" y="2555334"/>
                    </a:moveTo>
                    <a:cubicBezTo>
                      <a:pt x="1186735" y="2555334"/>
                      <a:pt x="1180031" y="2548649"/>
                      <a:pt x="1180031" y="2540411"/>
                    </a:cubicBezTo>
                    <a:lnTo>
                      <a:pt x="1180031" y="2535517"/>
                    </a:lnTo>
                    <a:cubicBezTo>
                      <a:pt x="1180031" y="2527279"/>
                      <a:pt x="1186735" y="2520593"/>
                      <a:pt x="1194995" y="2520593"/>
                    </a:cubicBezTo>
                    <a:cubicBezTo>
                      <a:pt x="1203255" y="2520593"/>
                      <a:pt x="1209959" y="2527279"/>
                      <a:pt x="1209959" y="2535517"/>
                    </a:cubicBezTo>
                    <a:lnTo>
                      <a:pt x="1209959" y="2540411"/>
                    </a:lnTo>
                    <a:cubicBezTo>
                      <a:pt x="1209959" y="2548649"/>
                      <a:pt x="1203255" y="2555334"/>
                      <a:pt x="1194995" y="2555334"/>
                    </a:cubicBezTo>
                    <a:close/>
                    <a:moveTo>
                      <a:pt x="1194995" y="2476301"/>
                    </a:moveTo>
                    <a:cubicBezTo>
                      <a:pt x="1186735" y="2476301"/>
                      <a:pt x="1180031" y="2469616"/>
                      <a:pt x="1180031" y="2461378"/>
                    </a:cubicBezTo>
                    <a:lnTo>
                      <a:pt x="1180031" y="2456483"/>
                    </a:lnTo>
                    <a:cubicBezTo>
                      <a:pt x="1180031" y="2448246"/>
                      <a:pt x="1186735" y="2441560"/>
                      <a:pt x="1194995" y="2441560"/>
                    </a:cubicBezTo>
                    <a:cubicBezTo>
                      <a:pt x="1203255" y="2441560"/>
                      <a:pt x="1209959" y="2448246"/>
                      <a:pt x="1209959" y="2456483"/>
                    </a:cubicBezTo>
                    <a:lnTo>
                      <a:pt x="1209959" y="2461378"/>
                    </a:lnTo>
                    <a:cubicBezTo>
                      <a:pt x="1209959" y="2469616"/>
                      <a:pt x="1203255" y="2476301"/>
                      <a:pt x="1194995" y="2476301"/>
                    </a:cubicBezTo>
                    <a:close/>
                    <a:moveTo>
                      <a:pt x="1194995" y="2397268"/>
                    </a:moveTo>
                    <a:cubicBezTo>
                      <a:pt x="1186735" y="2397268"/>
                      <a:pt x="1180031" y="2390582"/>
                      <a:pt x="1180031" y="2382345"/>
                    </a:cubicBezTo>
                    <a:lnTo>
                      <a:pt x="1180031" y="2377450"/>
                    </a:lnTo>
                    <a:cubicBezTo>
                      <a:pt x="1180031" y="2369212"/>
                      <a:pt x="1186735" y="2362527"/>
                      <a:pt x="1194995" y="2362527"/>
                    </a:cubicBezTo>
                    <a:cubicBezTo>
                      <a:pt x="1203255" y="2362527"/>
                      <a:pt x="1209959" y="2369212"/>
                      <a:pt x="1209959" y="2377450"/>
                    </a:cubicBezTo>
                    <a:lnTo>
                      <a:pt x="1209959" y="2382345"/>
                    </a:lnTo>
                    <a:cubicBezTo>
                      <a:pt x="1209959" y="2390702"/>
                      <a:pt x="1203255" y="2397268"/>
                      <a:pt x="1194995" y="2397268"/>
                    </a:cubicBezTo>
                    <a:close/>
                    <a:moveTo>
                      <a:pt x="1194995" y="2318354"/>
                    </a:moveTo>
                    <a:cubicBezTo>
                      <a:pt x="1186735" y="2318354"/>
                      <a:pt x="1180031" y="2311668"/>
                      <a:pt x="1180031" y="2303431"/>
                    </a:cubicBezTo>
                    <a:lnTo>
                      <a:pt x="1180031" y="2298536"/>
                    </a:lnTo>
                    <a:cubicBezTo>
                      <a:pt x="1180031" y="2290298"/>
                      <a:pt x="1186735" y="2283613"/>
                      <a:pt x="1194995" y="2283613"/>
                    </a:cubicBezTo>
                    <a:cubicBezTo>
                      <a:pt x="1203255" y="2283613"/>
                      <a:pt x="1209959" y="2290298"/>
                      <a:pt x="1209959" y="2298536"/>
                    </a:cubicBezTo>
                    <a:lnTo>
                      <a:pt x="1209959" y="2303431"/>
                    </a:lnTo>
                    <a:cubicBezTo>
                      <a:pt x="1209959" y="2311668"/>
                      <a:pt x="1203255" y="2318354"/>
                      <a:pt x="1194995" y="2318354"/>
                    </a:cubicBezTo>
                    <a:close/>
                    <a:moveTo>
                      <a:pt x="1194995" y="2239321"/>
                    </a:moveTo>
                    <a:cubicBezTo>
                      <a:pt x="1186735" y="2239321"/>
                      <a:pt x="1180031" y="2232635"/>
                      <a:pt x="1180031" y="2224397"/>
                    </a:cubicBezTo>
                    <a:lnTo>
                      <a:pt x="1180031" y="2219502"/>
                    </a:lnTo>
                    <a:cubicBezTo>
                      <a:pt x="1180031" y="2211265"/>
                      <a:pt x="1186735" y="2204579"/>
                      <a:pt x="1194995" y="2204579"/>
                    </a:cubicBezTo>
                    <a:cubicBezTo>
                      <a:pt x="1203255" y="2204579"/>
                      <a:pt x="1209959" y="2211265"/>
                      <a:pt x="1209959" y="2219502"/>
                    </a:cubicBezTo>
                    <a:lnTo>
                      <a:pt x="1209959" y="2224397"/>
                    </a:lnTo>
                    <a:cubicBezTo>
                      <a:pt x="1209959" y="2232635"/>
                      <a:pt x="1203255" y="2239321"/>
                      <a:pt x="1194995" y="2239321"/>
                    </a:cubicBezTo>
                    <a:close/>
                    <a:moveTo>
                      <a:pt x="1194995" y="2160287"/>
                    </a:moveTo>
                    <a:cubicBezTo>
                      <a:pt x="1186735" y="2160287"/>
                      <a:pt x="1180031" y="2153601"/>
                      <a:pt x="1180031" y="2145364"/>
                    </a:cubicBezTo>
                    <a:lnTo>
                      <a:pt x="1180031" y="2140469"/>
                    </a:lnTo>
                    <a:cubicBezTo>
                      <a:pt x="1180031" y="2132231"/>
                      <a:pt x="1186735" y="2125546"/>
                      <a:pt x="1194995" y="2125546"/>
                    </a:cubicBezTo>
                    <a:cubicBezTo>
                      <a:pt x="1203255" y="2125546"/>
                      <a:pt x="1209959" y="2132231"/>
                      <a:pt x="1209959" y="2140469"/>
                    </a:cubicBezTo>
                    <a:lnTo>
                      <a:pt x="1209959" y="2145364"/>
                    </a:lnTo>
                    <a:cubicBezTo>
                      <a:pt x="1209959" y="2153601"/>
                      <a:pt x="1203255" y="2160287"/>
                      <a:pt x="1194995" y="2160287"/>
                    </a:cubicBezTo>
                    <a:close/>
                    <a:moveTo>
                      <a:pt x="1194995" y="2081254"/>
                    </a:moveTo>
                    <a:cubicBezTo>
                      <a:pt x="1186735" y="2081254"/>
                      <a:pt x="1180031" y="2074568"/>
                      <a:pt x="1180031" y="2066330"/>
                    </a:cubicBezTo>
                    <a:lnTo>
                      <a:pt x="1180031" y="2061436"/>
                    </a:lnTo>
                    <a:cubicBezTo>
                      <a:pt x="1180031" y="2053198"/>
                      <a:pt x="1186735" y="2046512"/>
                      <a:pt x="1194995" y="2046512"/>
                    </a:cubicBezTo>
                    <a:cubicBezTo>
                      <a:pt x="1203255" y="2046512"/>
                      <a:pt x="1209959" y="2053198"/>
                      <a:pt x="1209959" y="2061436"/>
                    </a:cubicBezTo>
                    <a:lnTo>
                      <a:pt x="1209959" y="2066330"/>
                    </a:lnTo>
                    <a:cubicBezTo>
                      <a:pt x="1209959" y="2074568"/>
                      <a:pt x="1203255" y="2081254"/>
                      <a:pt x="1194995" y="2081254"/>
                    </a:cubicBezTo>
                    <a:close/>
                    <a:moveTo>
                      <a:pt x="1194995" y="2002220"/>
                    </a:moveTo>
                    <a:cubicBezTo>
                      <a:pt x="1186735" y="2002220"/>
                      <a:pt x="1180031" y="1995535"/>
                      <a:pt x="1180031" y="1987297"/>
                    </a:cubicBezTo>
                    <a:lnTo>
                      <a:pt x="1180031" y="1982402"/>
                    </a:lnTo>
                    <a:cubicBezTo>
                      <a:pt x="1180031" y="1974165"/>
                      <a:pt x="1186735" y="1967479"/>
                      <a:pt x="1194995" y="1967479"/>
                    </a:cubicBezTo>
                    <a:cubicBezTo>
                      <a:pt x="1203255" y="1967479"/>
                      <a:pt x="1209959" y="1974165"/>
                      <a:pt x="1209959" y="1982402"/>
                    </a:cubicBezTo>
                    <a:lnTo>
                      <a:pt x="1209959" y="1987297"/>
                    </a:lnTo>
                    <a:cubicBezTo>
                      <a:pt x="1209959" y="1995535"/>
                      <a:pt x="1203255" y="2002220"/>
                      <a:pt x="1194995" y="2002220"/>
                    </a:cubicBezTo>
                    <a:close/>
                    <a:moveTo>
                      <a:pt x="1194995" y="1923187"/>
                    </a:moveTo>
                    <a:cubicBezTo>
                      <a:pt x="1186735" y="1923187"/>
                      <a:pt x="1180031" y="1916501"/>
                      <a:pt x="1180031" y="1908264"/>
                    </a:cubicBezTo>
                    <a:lnTo>
                      <a:pt x="1180031" y="1903369"/>
                    </a:lnTo>
                    <a:cubicBezTo>
                      <a:pt x="1180031" y="1895131"/>
                      <a:pt x="1186735" y="1888446"/>
                      <a:pt x="1194995" y="1888446"/>
                    </a:cubicBezTo>
                    <a:cubicBezTo>
                      <a:pt x="1203255" y="1888446"/>
                      <a:pt x="1209959" y="1895131"/>
                      <a:pt x="1209959" y="1903369"/>
                    </a:cubicBezTo>
                    <a:lnTo>
                      <a:pt x="1209959" y="1908264"/>
                    </a:lnTo>
                    <a:cubicBezTo>
                      <a:pt x="1209959" y="1916501"/>
                      <a:pt x="1203255" y="1923187"/>
                      <a:pt x="1194995" y="1923187"/>
                    </a:cubicBezTo>
                    <a:close/>
                    <a:moveTo>
                      <a:pt x="1194995" y="1844154"/>
                    </a:moveTo>
                    <a:cubicBezTo>
                      <a:pt x="1186735" y="1844154"/>
                      <a:pt x="1180031" y="1837468"/>
                      <a:pt x="1180031" y="1829230"/>
                    </a:cubicBezTo>
                    <a:lnTo>
                      <a:pt x="1180031" y="1824335"/>
                    </a:lnTo>
                    <a:cubicBezTo>
                      <a:pt x="1180031" y="1816098"/>
                      <a:pt x="1186735" y="1809412"/>
                      <a:pt x="1194995" y="1809412"/>
                    </a:cubicBezTo>
                    <a:cubicBezTo>
                      <a:pt x="1203255" y="1809412"/>
                      <a:pt x="1209959" y="1816098"/>
                      <a:pt x="1209959" y="1824335"/>
                    </a:cubicBezTo>
                    <a:lnTo>
                      <a:pt x="1209959" y="1829230"/>
                    </a:lnTo>
                    <a:cubicBezTo>
                      <a:pt x="1209959" y="1837468"/>
                      <a:pt x="1203255" y="1844154"/>
                      <a:pt x="1194995" y="1844154"/>
                    </a:cubicBezTo>
                    <a:close/>
                    <a:moveTo>
                      <a:pt x="1194995" y="1765240"/>
                    </a:moveTo>
                    <a:cubicBezTo>
                      <a:pt x="1186735" y="1765240"/>
                      <a:pt x="1180031" y="1758554"/>
                      <a:pt x="1180031" y="1750316"/>
                    </a:cubicBezTo>
                    <a:lnTo>
                      <a:pt x="1180031" y="1745421"/>
                    </a:lnTo>
                    <a:cubicBezTo>
                      <a:pt x="1180031" y="1737184"/>
                      <a:pt x="1186735" y="1730498"/>
                      <a:pt x="1194995" y="1730498"/>
                    </a:cubicBezTo>
                    <a:cubicBezTo>
                      <a:pt x="1203255" y="1730498"/>
                      <a:pt x="1209959" y="1737184"/>
                      <a:pt x="1209959" y="1745421"/>
                    </a:cubicBezTo>
                    <a:lnTo>
                      <a:pt x="1209959" y="1750316"/>
                    </a:lnTo>
                    <a:cubicBezTo>
                      <a:pt x="1209959" y="1758554"/>
                      <a:pt x="1203255" y="1765240"/>
                      <a:pt x="1194995" y="1765240"/>
                    </a:cubicBezTo>
                    <a:close/>
                    <a:moveTo>
                      <a:pt x="1194995" y="1686206"/>
                    </a:moveTo>
                    <a:cubicBezTo>
                      <a:pt x="1186735" y="1686206"/>
                      <a:pt x="1180031" y="1679520"/>
                      <a:pt x="1180031" y="1671283"/>
                    </a:cubicBezTo>
                    <a:lnTo>
                      <a:pt x="1180031" y="1666388"/>
                    </a:lnTo>
                    <a:cubicBezTo>
                      <a:pt x="1180031" y="1658150"/>
                      <a:pt x="1186735" y="1651465"/>
                      <a:pt x="1194995" y="1651465"/>
                    </a:cubicBezTo>
                    <a:cubicBezTo>
                      <a:pt x="1203255" y="1651465"/>
                      <a:pt x="1209959" y="1658150"/>
                      <a:pt x="1209959" y="1666388"/>
                    </a:cubicBezTo>
                    <a:lnTo>
                      <a:pt x="1209959" y="1671283"/>
                    </a:lnTo>
                    <a:cubicBezTo>
                      <a:pt x="1209959" y="1679520"/>
                      <a:pt x="1203255" y="1686206"/>
                      <a:pt x="1194995" y="1686206"/>
                    </a:cubicBezTo>
                    <a:close/>
                    <a:moveTo>
                      <a:pt x="1194995" y="1607173"/>
                    </a:moveTo>
                    <a:cubicBezTo>
                      <a:pt x="1186735" y="1607173"/>
                      <a:pt x="1180031" y="1600487"/>
                      <a:pt x="1180031" y="1592250"/>
                    </a:cubicBezTo>
                    <a:lnTo>
                      <a:pt x="1180031" y="1587355"/>
                    </a:lnTo>
                    <a:cubicBezTo>
                      <a:pt x="1180031" y="1579117"/>
                      <a:pt x="1186735" y="1572432"/>
                      <a:pt x="1194995" y="1572432"/>
                    </a:cubicBezTo>
                    <a:cubicBezTo>
                      <a:pt x="1203255" y="1572432"/>
                      <a:pt x="1209959" y="1579117"/>
                      <a:pt x="1209959" y="1587355"/>
                    </a:cubicBezTo>
                    <a:lnTo>
                      <a:pt x="1209959" y="1592250"/>
                    </a:lnTo>
                    <a:cubicBezTo>
                      <a:pt x="1209959" y="1600487"/>
                      <a:pt x="1203255" y="1607173"/>
                      <a:pt x="1194995" y="1607173"/>
                    </a:cubicBezTo>
                    <a:close/>
                    <a:moveTo>
                      <a:pt x="1194995" y="1528139"/>
                    </a:moveTo>
                    <a:cubicBezTo>
                      <a:pt x="1186735" y="1528139"/>
                      <a:pt x="1180031" y="1521454"/>
                      <a:pt x="1180031" y="1513216"/>
                    </a:cubicBezTo>
                    <a:lnTo>
                      <a:pt x="1180031" y="1508321"/>
                    </a:lnTo>
                    <a:cubicBezTo>
                      <a:pt x="1180031" y="1500084"/>
                      <a:pt x="1186735" y="1493398"/>
                      <a:pt x="1194995" y="1493398"/>
                    </a:cubicBezTo>
                    <a:cubicBezTo>
                      <a:pt x="1203255" y="1493398"/>
                      <a:pt x="1209959" y="1500084"/>
                      <a:pt x="1209959" y="1508321"/>
                    </a:cubicBezTo>
                    <a:lnTo>
                      <a:pt x="1209959" y="1513216"/>
                    </a:lnTo>
                    <a:cubicBezTo>
                      <a:pt x="1209959" y="1521454"/>
                      <a:pt x="1203255" y="1528139"/>
                      <a:pt x="1194995" y="1528139"/>
                    </a:cubicBezTo>
                    <a:close/>
                    <a:moveTo>
                      <a:pt x="1194995" y="1449106"/>
                    </a:moveTo>
                    <a:cubicBezTo>
                      <a:pt x="1186735" y="1449106"/>
                      <a:pt x="1180031" y="1442420"/>
                      <a:pt x="1180031" y="1434183"/>
                    </a:cubicBezTo>
                    <a:lnTo>
                      <a:pt x="1180031" y="1429288"/>
                    </a:lnTo>
                    <a:cubicBezTo>
                      <a:pt x="1180031" y="1421050"/>
                      <a:pt x="1186735" y="1414365"/>
                      <a:pt x="1194995" y="1414365"/>
                    </a:cubicBezTo>
                    <a:cubicBezTo>
                      <a:pt x="1203255" y="1414365"/>
                      <a:pt x="1209959" y="1421050"/>
                      <a:pt x="1209959" y="1429288"/>
                    </a:cubicBezTo>
                    <a:lnTo>
                      <a:pt x="1209959" y="1434183"/>
                    </a:lnTo>
                    <a:cubicBezTo>
                      <a:pt x="1209959" y="1442420"/>
                      <a:pt x="1203255" y="1449106"/>
                      <a:pt x="1194995" y="1449106"/>
                    </a:cubicBezTo>
                    <a:close/>
                    <a:moveTo>
                      <a:pt x="1194995" y="1370073"/>
                    </a:moveTo>
                    <a:cubicBezTo>
                      <a:pt x="1186735" y="1370073"/>
                      <a:pt x="1180031" y="1363387"/>
                      <a:pt x="1180031" y="1355149"/>
                    </a:cubicBezTo>
                    <a:lnTo>
                      <a:pt x="1180031" y="1350255"/>
                    </a:lnTo>
                    <a:cubicBezTo>
                      <a:pt x="1180031" y="1342017"/>
                      <a:pt x="1186735" y="1335331"/>
                      <a:pt x="1194995" y="1335331"/>
                    </a:cubicBezTo>
                    <a:cubicBezTo>
                      <a:pt x="1203255" y="1335331"/>
                      <a:pt x="1209959" y="1342017"/>
                      <a:pt x="1209959" y="1350255"/>
                    </a:cubicBezTo>
                    <a:lnTo>
                      <a:pt x="1209959" y="1355149"/>
                    </a:lnTo>
                    <a:cubicBezTo>
                      <a:pt x="1209959" y="1363387"/>
                      <a:pt x="1203255" y="1370073"/>
                      <a:pt x="1194995" y="1370073"/>
                    </a:cubicBezTo>
                    <a:close/>
                    <a:moveTo>
                      <a:pt x="1194995" y="1291039"/>
                    </a:moveTo>
                    <a:cubicBezTo>
                      <a:pt x="1186735" y="1291039"/>
                      <a:pt x="1180031" y="1284354"/>
                      <a:pt x="1180031" y="1276116"/>
                    </a:cubicBezTo>
                    <a:lnTo>
                      <a:pt x="1180031" y="1271221"/>
                    </a:lnTo>
                    <a:cubicBezTo>
                      <a:pt x="1180031" y="1262984"/>
                      <a:pt x="1186735" y="1256298"/>
                      <a:pt x="1194995" y="1256298"/>
                    </a:cubicBezTo>
                    <a:cubicBezTo>
                      <a:pt x="1203255" y="1256298"/>
                      <a:pt x="1209959" y="1262984"/>
                      <a:pt x="1209959" y="1271221"/>
                    </a:cubicBezTo>
                    <a:lnTo>
                      <a:pt x="1209959" y="1276116"/>
                    </a:lnTo>
                    <a:cubicBezTo>
                      <a:pt x="1209959" y="1284354"/>
                      <a:pt x="1203255" y="1291039"/>
                      <a:pt x="1194995" y="1291039"/>
                    </a:cubicBezTo>
                    <a:close/>
                    <a:moveTo>
                      <a:pt x="1194995" y="1212125"/>
                    </a:moveTo>
                    <a:cubicBezTo>
                      <a:pt x="1186735" y="1212125"/>
                      <a:pt x="1180031" y="1205440"/>
                      <a:pt x="1180031" y="1197202"/>
                    </a:cubicBezTo>
                    <a:lnTo>
                      <a:pt x="1180031" y="1192307"/>
                    </a:lnTo>
                    <a:cubicBezTo>
                      <a:pt x="1180031" y="1184070"/>
                      <a:pt x="1186735" y="1177384"/>
                      <a:pt x="1194995" y="1177384"/>
                    </a:cubicBezTo>
                    <a:cubicBezTo>
                      <a:pt x="1203255" y="1177384"/>
                      <a:pt x="1209959" y="1184070"/>
                      <a:pt x="1209959" y="1192307"/>
                    </a:cubicBezTo>
                    <a:lnTo>
                      <a:pt x="1209959" y="1197202"/>
                    </a:lnTo>
                    <a:cubicBezTo>
                      <a:pt x="1209959" y="1205440"/>
                      <a:pt x="1203255" y="1212125"/>
                      <a:pt x="1194995" y="1212125"/>
                    </a:cubicBezTo>
                    <a:close/>
                    <a:moveTo>
                      <a:pt x="719248" y="1206514"/>
                    </a:moveTo>
                    <a:lnTo>
                      <a:pt x="714340" y="1206514"/>
                    </a:lnTo>
                    <a:cubicBezTo>
                      <a:pt x="706080" y="1206514"/>
                      <a:pt x="699376" y="1199829"/>
                      <a:pt x="699376" y="1191591"/>
                    </a:cubicBezTo>
                    <a:cubicBezTo>
                      <a:pt x="699376" y="1183353"/>
                      <a:pt x="706080" y="1176668"/>
                      <a:pt x="714340" y="1176668"/>
                    </a:cubicBezTo>
                    <a:lnTo>
                      <a:pt x="719248" y="1176668"/>
                    </a:lnTo>
                    <a:cubicBezTo>
                      <a:pt x="727509" y="1176668"/>
                      <a:pt x="734213" y="1183353"/>
                      <a:pt x="734213" y="1191591"/>
                    </a:cubicBezTo>
                    <a:cubicBezTo>
                      <a:pt x="734213" y="1199829"/>
                      <a:pt x="727509" y="1206514"/>
                      <a:pt x="719248" y="1206514"/>
                    </a:cubicBezTo>
                    <a:close/>
                    <a:moveTo>
                      <a:pt x="640117" y="1206514"/>
                    </a:moveTo>
                    <a:lnTo>
                      <a:pt x="635208" y="1206514"/>
                    </a:lnTo>
                    <a:cubicBezTo>
                      <a:pt x="626948" y="1206514"/>
                      <a:pt x="620244" y="1199829"/>
                      <a:pt x="620244" y="1191591"/>
                    </a:cubicBezTo>
                    <a:cubicBezTo>
                      <a:pt x="620244" y="1183353"/>
                      <a:pt x="626948" y="1176668"/>
                      <a:pt x="635208" y="1176668"/>
                    </a:cubicBezTo>
                    <a:lnTo>
                      <a:pt x="640117" y="1176668"/>
                    </a:lnTo>
                    <a:cubicBezTo>
                      <a:pt x="648377" y="1176668"/>
                      <a:pt x="655081" y="1183353"/>
                      <a:pt x="655081" y="1191591"/>
                    </a:cubicBezTo>
                    <a:cubicBezTo>
                      <a:pt x="654961" y="1199829"/>
                      <a:pt x="648377" y="1206514"/>
                      <a:pt x="640117" y="1206514"/>
                    </a:cubicBezTo>
                    <a:close/>
                    <a:moveTo>
                      <a:pt x="798500" y="1206514"/>
                    </a:moveTo>
                    <a:lnTo>
                      <a:pt x="793591" y="1206514"/>
                    </a:lnTo>
                    <a:cubicBezTo>
                      <a:pt x="785331" y="1206514"/>
                      <a:pt x="778627" y="1199829"/>
                      <a:pt x="778627" y="1191591"/>
                    </a:cubicBezTo>
                    <a:cubicBezTo>
                      <a:pt x="778627" y="1183353"/>
                      <a:pt x="785331" y="1176668"/>
                      <a:pt x="793591" y="1176668"/>
                    </a:cubicBezTo>
                    <a:lnTo>
                      <a:pt x="798500" y="1176668"/>
                    </a:lnTo>
                    <a:cubicBezTo>
                      <a:pt x="806760" y="1176668"/>
                      <a:pt x="813464" y="1183353"/>
                      <a:pt x="813464" y="1191591"/>
                    </a:cubicBezTo>
                    <a:cubicBezTo>
                      <a:pt x="813464" y="1199829"/>
                      <a:pt x="806760" y="1206514"/>
                      <a:pt x="798500" y="1206514"/>
                    </a:cubicBezTo>
                    <a:close/>
                    <a:moveTo>
                      <a:pt x="560866" y="1204962"/>
                    </a:moveTo>
                    <a:cubicBezTo>
                      <a:pt x="560506" y="1204962"/>
                      <a:pt x="560147" y="1204962"/>
                      <a:pt x="559788" y="1204962"/>
                    </a:cubicBezTo>
                    <a:lnTo>
                      <a:pt x="554760" y="1204604"/>
                    </a:lnTo>
                    <a:cubicBezTo>
                      <a:pt x="546500" y="1203888"/>
                      <a:pt x="540394" y="1196725"/>
                      <a:pt x="541113" y="1188487"/>
                    </a:cubicBezTo>
                    <a:cubicBezTo>
                      <a:pt x="541831" y="1180249"/>
                      <a:pt x="549014" y="1174161"/>
                      <a:pt x="557274" y="1174877"/>
                    </a:cubicBezTo>
                    <a:lnTo>
                      <a:pt x="562063" y="1175235"/>
                    </a:lnTo>
                    <a:cubicBezTo>
                      <a:pt x="570323" y="1175832"/>
                      <a:pt x="576548" y="1182995"/>
                      <a:pt x="575830" y="1191233"/>
                    </a:cubicBezTo>
                    <a:cubicBezTo>
                      <a:pt x="575231" y="1198993"/>
                      <a:pt x="568647" y="1204962"/>
                      <a:pt x="560866" y="1204962"/>
                    </a:cubicBezTo>
                    <a:close/>
                    <a:moveTo>
                      <a:pt x="482572" y="1193859"/>
                    </a:moveTo>
                    <a:cubicBezTo>
                      <a:pt x="481495" y="1193859"/>
                      <a:pt x="480537" y="1193740"/>
                      <a:pt x="479460" y="1193501"/>
                    </a:cubicBezTo>
                    <a:lnTo>
                      <a:pt x="474551" y="1192427"/>
                    </a:lnTo>
                    <a:cubicBezTo>
                      <a:pt x="466530" y="1190636"/>
                      <a:pt x="461382" y="1182756"/>
                      <a:pt x="463178" y="1174638"/>
                    </a:cubicBezTo>
                    <a:cubicBezTo>
                      <a:pt x="464974" y="1166639"/>
                      <a:pt x="472875" y="1161506"/>
                      <a:pt x="481016" y="1163297"/>
                    </a:cubicBezTo>
                    <a:lnTo>
                      <a:pt x="485804" y="1164371"/>
                    </a:lnTo>
                    <a:cubicBezTo>
                      <a:pt x="493945" y="1166042"/>
                      <a:pt x="499093" y="1174041"/>
                      <a:pt x="497297" y="1182040"/>
                    </a:cubicBezTo>
                    <a:cubicBezTo>
                      <a:pt x="495621" y="1189084"/>
                      <a:pt x="489396" y="1193859"/>
                      <a:pt x="482572" y="1193859"/>
                    </a:cubicBezTo>
                    <a:close/>
                    <a:moveTo>
                      <a:pt x="406314" y="1172370"/>
                    </a:moveTo>
                    <a:cubicBezTo>
                      <a:pt x="404638" y="1172370"/>
                      <a:pt x="402962" y="1172131"/>
                      <a:pt x="401286" y="1171534"/>
                    </a:cubicBezTo>
                    <a:lnTo>
                      <a:pt x="396497" y="1169863"/>
                    </a:lnTo>
                    <a:cubicBezTo>
                      <a:pt x="388716" y="1166997"/>
                      <a:pt x="384765" y="1158402"/>
                      <a:pt x="387638" y="1150761"/>
                    </a:cubicBezTo>
                    <a:cubicBezTo>
                      <a:pt x="390511" y="1143001"/>
                      <a:pt x="399011" y="1139061"/>
                      <a:pt x="406793" y="1141926"/>
                    </a:cubicBezTo>
                    <a:lnTo>
                      <a:pt x="411342" y="1143598"/>
                    </a:lnTo>
                    <a:cubicBezTo>
                      <a:pt x="419123" y="1146344"/>
                      <a:pt x="423193" y="1154939"/>
                      <a:pt x="420440" y="1162700"/>
                    </a:cubicBezTo>
                    <a:cubicBezTo>
                      <a:pt x="418285" y="1168549"/>
                      <a:pt x="412539" y="1172370"/>
                      <a:pt x="406314" y="1172370"/>
                    </a:cubicBezTo>
                    <a:close/>
                    <a:moveTo>
                      <a:pt x="333766" y="1140852"/>
                    </a:moveTo>
                    <a:cubicBezTo>
                      <a:pt x="331492" y="1140852"/>
                      <a:pt x="329098" y="1140255"/>
                      <a:pt x="326823" y="1139181"/>
                    </a:cubicBezTo>
                    <a:lnTo>
                      <a:pt x="322394" y="1136793"/>
                    </a:lnTo>
                    <a:cubicBezTo>
                      <a:pt x="315091" y="1132973"/>
                      <a:pt x="312338" y="1123899"/>
                      <a:pt x="316168" y="1116617"/>
                    </a:cubicBezTo>
                    <a:cubicBezTo>
                      <a:pt x="319999" y="1109334"/>
                      <a:pt x="329098" y="1106588"/>
                      <a:pt x="336400" y="1110409"/>
                    </a:cubicBezTo>
                    <a:lnTo>
                      <a:pt x="340710" y="1112677"/>
                    </a:lnTo>
                    <a:cubicBezTo>
                      <a:pt x="348013" y="1116497"/>
                      <a:pt x="350886" y="1125451"/>
                      <a:pt x="347055" y="1132853"/>
                    </a:cubicBezTo>
                    <a:cubicBezTo>
                      <a:pt x="344421" y="1137987"/>
                      <a:pt x="339154" y="1140852"/>
                      <a:pt x="333766" y="1140852"/>
                    </a:cubicBezTo>
                    <a:close/>
                    <a:moveTo>
                      <a:pt x="1194995" y="1133092"/>
                    </a:moveTo>
                    <a:cubicBezTo>
                      <a:pt x="1186735" y="1133092"/>
                      <a:pt x="1180031" y="1126406"/>
                      <a:pt x="1180031" y="1118169"/>
                    </a:cubicBezTo>
                    <a:lnTo>
                      <a:pt x="1180031" y="1113274"/>
                    </a:lnTo>
                    <a:cubicBezTo>
                      <a:pt x="1180031" y="1105036"/>
                      <a:pt x="1186735" y="1098351"/>
                      <a:pt x="1194995" y="1098351"/>
                    </a:cubicBezTo>
                    <a:cubicBezTo>
                      <a:pt x="1203255" y="1098351"/>
                      <a:pt x="1209959" y="1105036"/>
                      <a:pt x="1209959" y="1113274"/>
                    </a:cubicBezTo>
                    <a:lnTo>
                      <a:pt x="1209959" y="1118169"/>
                    </a:lnTo>
                    <a:cubicBezTo>
                      <a:pt x="1209959" y="1126406"/>
                      <a:pt x="1203255" y="1133092"/>
                      <a:pt x="1194995" y="1133092"/>
                    </a:cubicBezTo>
                    <a:close/>
                    <a:moveTo>
                      <a:pt x="266128" y="1099903"/>
                    </a:moveTo>
                    <a:cubicBezTo>
                      <a:pt x="263135" y="1099903"/>
                      <a:pt x="260142" y="1099067"/>
                      <a:pt x="257508" y="1097157"/>
                    </a:cubicBezTo>
                    <a:lnTo>
                      <a:pt x="253318" y="1094172"/>
                    </a:lnTo>
                    <a:cubicBezTo>
                      <a:pt x="246614" y="1089397"/>
                      <a:pt x="245058" y="1080085"/>
                      <a:pt x="249846" y="1073399"/>
                    </a:cubicBezTo>
                    <a:cubicBezTo>
                      <a:pt x="254635" y="1066713"/>
                      <a:pt x="263973" y="1065161"/>
                      <a:pt x="270677" y="1069937"/>
                    </a:cubicBezTo>
                    <a:lnTo>
                      <a:pt x="274627" y="1072683"/>
                    </a:lnTo>
                    <a:cubicBezTo>
                      <a:pt x="281331" y="1077458"/>
                      <a:pt x="283007" y="1086770"/>
                      <a:pt x="278219" y="1093456"/>
                    </a:cubicBezTo>
                    <a:cubicBezTo>
                      <a:pt x="275465" y="1097754"/>
                      <a:pt x="270796" y="1099903"/>
                      <a:pt x="266128" y="1099903"/>
                    </a:cubicBezTo>
                    <a:close/>
                    <a:moveTo>
                      <a:pt x="1194995" y="1054059"/>
                    </a:moveTo>
                    <a:cubicBezTo>
                      <a:pt x="1186735" y="1054059"/>
                      <a:pt x="1180031" y="1047373"/>
                      <a:pt x="1180031" y="1039135"/>
                    </a:cubicBezTo>
                    <a:lnTo>
                      <a:pt x="1180031" y="1034240"/>
                    </a:lnTo>
                    <a:cubicBezTo>
                      <a:pt x="1180031" y="1026003"/>
                      <a:pt x="1186735" y="1019317"/>
                      <a:pt x="1194995" y="1019317"/>
                    </a:cubicBezTo>
                    <a:cubicBezTo>
                      <a:pt x="1203255" y="1019317"/>
                      <a:pt x="1209959" y="1026003"/>
                      <a:pt x="1209959" y="1034240"/>
                    </a:cubicBezTo>
                    <a:lnTo>
                      <a:pt x="1209959" y="1039135"/>
                    </a:lnTo>
                    <a:cubicBezTo>
                      <a:pt x="1209959" y="1047373"/>
                      <a:pt x="1203255" y="1054059"/>
                      <a:pt x="1194995" y="1054059"/>
                    </a:cubicBezTo>
                    <a:close/>
                    <a:moveTo>
                      <a:pt x="204594" y="1050358"/>
                    </a:moveTo>
                    <a:cubicBezTo>
                      <a:pt x="201003" y="1050358"/>
                      <a:pt x="197292" y="1049044"/>
                      <a:pt x="194418" y="1046418"/>
                    </a:cubicBezTo>
                    <a:lnTo>
                      <a:pt x="190707" y="1042956"/>
                    </a:lnTo>
                    <a:cubicBezTo>
                      <a:pt x="184721" y="1037345"/>
                      <a:pt x="184362" y="1027913"/>
                      <a:pt x="189989" y="1021824"/>
                    </a:cubicBezTo>
                    <a:cubicBezTo>
                      <a:pt x="195616" y="1015855"/>
                      <a:pt x="205073" y="1015497"/>
                      <a:pt x="211179" y="1021108"/>
                    </a:cubicBezTo>
                    <a:lnTo>
                      <a:pt x="214770" y="1024451"/>
                    </a:lnTo>
                    <a:cubicBezTo>
                      <a:pt x="220875" y="1030062"/>
                      <a:pt x="221235" y="1039493"/>
                      <a:pt x="215608" y="1045582"/>
                    </a:cubicBezTo>
                    <a:cubicBezTo>
                      <a:pt x="212615" y="1048686"/>
                      <a:pt x="208545" y="1050358"/>
                      <a:pt x="204594" y="1050358"/>
                    </a:cubicBezTo>
                    <a:close/>
                    <a:moveTo>
                      <a:pt x="150124" y="993052"/>
                    </a:moveTo>
                    <a:cubicBezTo>
                      <a:pt x="145814" y="993052"/>
                      <a:pt x="141504" y="991262"/>
                      <a:pt x="138631" y="987680"/>
                    </a:cubicBezTo>
                    <a:lnTo>
                      <a:pt x="135399" y="983740"/>
                    </a:lnTo>
                    <a:cubicBezTo>
                      <a:pt x="130132" y="977293"/>
                      <a:pt x="131209" y="967981"/>
                      <a:pt x="137554" y="962728"/>
                    </a:cubicBezTo>
                    <a:cubicBezTo>
                      <a:pt x="144019" y="957475"/>
                      <a:pt x="153356" y="958550"/>
                      <a:pt x="158624" y="964877"/>
                    </a:cubicBezTo>
                    <a:lnTo>
                      <a:pt x="161736" y="968578"/>
                    </a:lnTo>
                    <a:cubicBezTo>
                      <a:pt x="167004" y="974906"/>
                      <a:pt x="166046" y="984337"/>
                      <a:pt x="159701" y="989590"/>
                    </a:cubicBezTo>
                    <a:cubicBezTo>
                      <a:pt x="156948" y="991859"/>
                      <a:pt x="153476" y="993052"/>
                      <a:pt x="150124" y="993052"/>
                    </a:cubicBezTo>
                    <a:close/>
                    <a:moveTo>
                      <a:pt x="1194995" y="975025"/>
                    </a:moveTo>
                    <a:cubicBezTo>
                      <a:pt x="1186735" y="975025"/>
                      <a:pt x="1180031" y="968340"/>
                      <a:pt x="1180031" y="960102"/>
                    </a:cubicBezTo>
                    <a:lnTo>
                      <a:pt x="1180031" y="955207"/>
                    </a:lnTo>
                    <a:cubicBezTo>
                      <a:pt x="1180031" y="946969"/>
                      <a:pt x="1186735" y="940284"/>
                      <a:pt x="1194995" y="940284"/>
                    </a:cubicBezTo>
                    <a:cubicBezTo>
                      <a:pt x="1203255" y="940284"/>
                      <a:pt x="1209959" y="946969"/>
                      <a:pt x="1209959" y="955207"/>
                    </a:cubicBezTo>
                    <a:lnTo>
                      <a:pt x="1209959" y="960102"/>
                    </a:lnTo>
                    <a:cubicBezTo>
                      <a:pt x="1209959" y="968340"/>
                      <a:pt x="1203255" y="975025"/>
                      <a:pt x="1194995" y="975025"/>
                    </a:cubicBezTo>
                    <a:close/>
                    <a:moveTo>
                      <a:pt x="103914" y="928942"/>
                    </a:moveTo>
                    <a:cubicBezTo>
                      <a:pt x="98886" y="928942"/>
                      <a:pt x="94097" y="926435"/>
                      <a:pt x="91224" y="921899"/>
                    </a:cubicBezTo>
                    <a:lnTo>
                      <a:pt x="88590" y="917601"/>
                    </a:lnTo>
                    <a:cubicBezTo>
                      <a:pt x="84281" y="910557"/>
                      <a:pt x="86555" y="901364"/>
                      <a:pt x="93499" y="897066"/>
                    </a:cubicBezTo>
                    <a:cubicBezTo>
                      <a:pt x="100562" y="892768"/>
                      <a:pt x="109780" y="895037"/>
                      <a:pt x="114090" y="901961"/>
                    </a:cubicBezTo>
                    <a:lnTo>
                      <a:pt x="116604" y="906020"/>
                    </a:lnTo>
                    <a:cubicBezTo>
                      <a:pt x="121033" y="913064"/>
                      <a:pt x="118878" y="922257"/>
                      <a:pt x="111815" y="926555"/>
                    </a:cubicBezTo>
                    <a:cubicBezTo>
                      <a:pt x="109301" y="928226"/>
                      <a:pt x="106548" y="928942"/>
                      <a:pt x="103914" y="928942"/>
                    </a:cubicBezTo>
                    <a:close/>
                    <a:moveTo>
                      <a:pt x="1194995" y="895992"/>
                    </a:moveTo>
                    <a:cubicBezTo>
                      <a:pt x="1186735" y="895992"/>
                      <a:pt x="1180031" y="889306"/>
                      <a:pt x="1180031" y="881069"/>
                    </a:cubicBezTo>
                    <a:lnTo>
                      <a:pt x="1180031" y="876174"/>
                    </a:lnTo>
                    <a:cubicBezTo>
                      <a:pt x="1180031" y="867936"/>
                      <a:pt x="1186735" y="861251"/>
                      <a:pt x="1194995" y="861251"/>
                    </a:cubicBezTo>
                    <a:cubicBezTo>
                      <a:pt x="1203255" y="861251"/>
                      <a:pt x="1209959" y="867936"/>
                      <a:pt x="1209959" y="876174"/>
                    </a:cubicBezTo>
                    <a:lnTo>
                      <a:pt x="1209959" y="881069"/>
                    </a:lnTo>
                    <a:cubicBezTo>
                      <a:pt x="1209959" y="889306"/>
                      <a:pt x="1203255" y="895992"/>
                      <a:pt x="1194995" y="895992"/>
                    </a:cubicBezTo>
                    <a:close/>
                    <a:moveTo>
                      <a:pt x="66563" y="859340"/>
                    </a:moveTo>
                    <a:cubicBezTo>
                      <a:pt x="60817" y="859340"/>
                      <a:pt x="55429" y="856117"/>
                      <a:pt x="52916" y="850506"/>
                    </a:cubicBezTo>
                    <a:lnTo>
                      <a:pt x="50880" y="845850"/>
                    </a:lnTo>
                    <a:cubicBezTo>
                      <a:pt x="47528" y="838328"/>
                      <a:pt x="51000" y="829494"/>
                      <a:pt x="58542" y="826151"/>
                    </a:cubicBezTo>
                    <a:cubicBezTo>
                      <a:pt x="66084" y="822808"/>
                      <a:pt x="74943" y="826270"/>
                      <a:pt x="78295" y="833792"/>
                    </a:cubicBezTo>
                    <a:lnTo>
                      <a:pt x="80210" y="838209"/>
                    </a:lnTo>
                    <a:cubicBezTo>
                      <a:pt x="83562" y="845730"/>
                      <a:pt x="80210" y="854565"/>
                      <a:pt x="72668" y="857908"/>
                    </a:cubicBezTo>
                    <a:cubicBezTo>
                      <a:pt x="70753" y="858863"/>
                      <a:pt x="68598" y="859340"/>
                      <a:pt x="66563" y="859340"/>
                    </a:cubicBezTo>
                    <a:close/>
                    <a:moveTo>
                      <a:pt x="1194995" y="816958"/>
                    </a:moveTo>
                    <a:cubicBezTo>
                      <a:pt x="1186735" y="816958"/>
                      <a:pt x="1180031" y="810273"/>
                      <a:pt x="1180031" y="802035"/>
                    </a:cubicBezTo>
                    <a:lnTo>
                      <a:pt x="1180031" y="797140"/>
                    </a:lnTo>
                    <a:cubicBezTo>
                      <a:pt x="1180031" y="788903"/>
                      <a:pt x="1186735" y="782217"/>
                      <a:pt x="1194995" y="782217"/>
                    </a:cubicBezTo>
                    <a:cubicBezTo>
                      <a:pt x="1203255" y="782217"/>
                      <a:pt x="1209959" y="788903"/>
                      <a:pt x="1209959" y="797140"/>
                    </a:cubicBezTo>
                    <a:lnTo>
                      <a:pt x="1209959" y="802035"/>
                    </a:lnTo>
                    <a:cubicBezTo>
                      <a:pt x="1209959" y="810273"/>
                      <a:pt x="1203255" y="816958"/>
                      <a:pt x="1194995" y="816958"/>
                    </a:cubicBezTo>
                    <a:close/>
                    <a:moveTo>
                      <a:pt x="39029" y="785202"/>
                    </a:moveTo>
                    <a:cubicBezTo>
                      <a:pt x="32564" y="785202"/>
                      <a:pt x="26578" y="781023"/>
                      <a:pt x="24663" y="774457"/>
                    </a:cubicBezTo>
                    <a:lnTo>
                      <a:pt x="23226" y="769562"/>
                    </a:lnTo>
                    <a:cubicBezTo>
                      <a:pt x="20952" y="761683"/>
                      <a:pt x="25501" y="753326"/>
                      <a:pt x="33522" y="751057"/>
                    </a:cubicBezTo>
                    <a:cubicBezTo>
                      <a:pt x="41423" y="748789"/>
                      <a:pt x="49803" y="753326"/>
                      <a:pt x="52077" y="761325"/>
                    </a:cubicBezTo>
                    <a:lnTo>
                      <a:pt x="53394" y="765981"/>
                    </a:lnTo>
                    <a:cubicBezTo>
                      <a:pt x="55789" y="773860"/>
                      <a:pt x="51240" y="782217"/>
                      <a:pt x="43338" y="784485"/>
                    </a:cubicBezTo>
                    <a:cubicBezTo>
                      <a:pt x="41902" y="784963"/>
                      <a:pt x="40465" y="785202"/>
                      <a:pt x="39029" y="785202"/>
                    </a:cubicBezTo>
                    <a:close/>
                    <a:moveTo>
                      <a:pt x="1194995" y="737925"/>
                    </a:moveTo>
                    <a:cubicBezTo>
                      <a:pt x="1186735" y="737925"/>
                      <a:pt x="1180031" y="731239"/>
                      <a:pt x="1180031" y="723002"/>
                    </a:cubicBezTo>
                    <a:lnTo>
                      <a:pt x="1180031" y="718107"/>
                    </a:lnTo>
                    <a:cubicBezTo>
                      <a:pt x="1180031" y="709869"/>
                      <a:pt x="1186735" y="703184"/>
                      <a:pt x="1194995" y="703184"/>
                    </a:cubicBezTo>
                    <a:cubicBezTo>
                      <a:pt x="1203255" y="703184"/>
                      <a:pt x="1209959" y="709869"/>
                      <a:pt x="1209959" y="718107"/>
                    </a:cubicBezTo>
                    <a:lnTo>
                      <a:pt x="1209959" y="723002"/>
                    </a:lnTo>
                    <a:cubicBezTo>
                      <a:pt x="1209959" y="731239"/>
                      <a:pt x="1203255" y="737925"/>
                      <a:pt x="1194995" y="737925"/>
                    </a:cubicBezTo>
                    <a:close/>
                    <a:moveTo>
                      <a:pt x="21790" y="708198"/>
                    </a:moveTo>
                    <a:cubicBezTo>
                      <a:pt x="14487" y="708198"/>
                      <a:pt x="8142" y="702945"/>
                      <a:pt x="7065" y="695543"/>
                    </a:cubicBezTo>
                    <a:lnTo>
                      <a:pt x="6346" y="690529"/>
                    </a:lnTo>
                    <a:cubicBezTo>
                      <a:pt x="5149" y="682411"/>
                      <a:pt x="10895" y="674770"/>
                      <a:pt x="19036" y="673576"/>
                    </a:cubicBezTo>
                    <a:cubicBezTo>
                      <a:pt x="27177" y="672382"/>
                      <a:pt x="34838" y="678113"/>
                      <a:pt x="36036" y="686231"/>
                    </a:cubicBezTo>
                    <a:lnTo>
                      <a:pt x="36754" y="691006"/>
                    </a:lnTo>
                    <a:cubicBezTo>
                      <a:pt x="37951" y="699125"/>
                      <a:pt x="32444" y="706765"/>
                      <a:pt x="24184" y="708079"/>
                    </a:cubicBezTo>
                    <a:cubicBezTo>
                      <a:pt x="23346" y="708079"/>
                      <a:pt x="22508" y="708198"/>
                      <a:pt x="21790" y="708198"/>
                    </a:cubicBezTo>
                    <a:close/>
                    <a:moveTo>
                      <a:pt x="1194995" y="658892"/>
                    </a:moveTo>
                    <a:cubicBezTo>
                      <a:pt x="1186735" y="658892"/>
                      <a:pt x="1180031" y="652206"/>
                      <a:pt x="1180031" y="643968"/>
                    </a:cubicBezTo>
                    <a:lnTo>
                      <a:pt x="1180031" y="639074"/>
                    </a:lnTo>
                    <a:cubicBezTo>
                      <a:pt x="1180031" y="630836"/>
                      <a:pt x="1186735" y="624150"/>
                      <a:pt x="1194995" y="624150"/>
                    </a:cubicBezTo>
                    <a:cubicBezTo>
                      <a:pt x="1203255" y="624150"/>
                      <a:pt x="1209959" y="630836"/>
                      <a:pt x="1209959" y="639074"/>
                    </a:cubicBezTo>
                    <a:lnTo>
                      <a:pt x="1209959" y="643968"/>
                    </a:lnTo>
                    <a:cubicBezTo>
                      <a:pt x="1209959" y="652206"/>
                      <a:pt x="1203255" y="658892"/>
                      <a:pt x="1194995" y="658892"/>
                    </a:cubicBezTo>
                    <a:close/>
                    <a:moveTo>
                      <a:pt x="15086" y="629523"/>
                    </a:moveTo>
                    <a:cubicBezTo>
                      <a:pt x="6945" y="629523"/>
                      <a:pt x="241" y="623076"/>
                      <a:pt x="121" y="614838"/>
                    </a:cubicBezTo>
                    <a:lnTo>
                      <a:pt x="2" y="609824"/>
                    </a:lnTo>
                    <a:cubicBezTo>
                      <a:pt x="-118" y="601586"/>
                      <a:pt x="6586" y="594782"/>
                      <a:pt x="14846" y="594782"/>
                    </a:cubicBezTo>
                    <a:cubicBezTo>
                      <a:pt x="22987" y="594543"/>
                      <a:pt x="29930" y="601348"/>
                      <a:pt x="29930" y="609585"/>
                    </a:cubicBezTo>
                    <a:lnTo>
                      <a:pt x="30050" y="614361"/>
                    </a:lnTo>
                    <a:cubicBezTo>
                      <a:pt x="30170" y="622598"/>
                      <a:pt x="23585" y="629403"/>
                      <a:pt x="15325" y="629523"/>
                    </a:cubicBezTo>
                    <a:cubicBezTo>
                      <a:pt x="15205" y="629523"/>
                      <a:pt x="15086" y="629523"/>
                      <a:pt x="15086" y="629523"/>
                    </a:cubicBezTo>
                    <a:close/>
                    <a:moveTo>
                      <a:pt x="1193678" y="579978"/>
                    </a:moveTo>
                    <a:cubicBezTo>
                      <a:pt x="1185897" y="579978"/>
                      <a:pt x="1179312" y="573889"/>
                      <a:pt x="1178714" y="566010"/>
                    </a:cubicBezTo>
                    <a:lnTo>
                      <a:pt x="1178355" y="561234"/>
                    </a:lnTo>
                    <a:cubicBezTo>
                      <a:pt x="1177756" y="552996"/>
                      <a:pt x="1183981" y="545833"/>
                      <a:pt x="1192241" y="545236"/>
                    </a:cubicBezTo>
                    <a:cubicBezTo>
                      <a:pt x="1200502" y="544639"/>
                      <a:pt x="1207685" y="550848"/>
                      <a:pt x="1208284" y="559085"/>
                    </a:cubicBezTo>
                    <a:lnTo>
                      <a:pt x="1208643" y="564099"/>
                    </a:lnTo>
                    <a:cubicBezTo>
                      <a:pt x="1209121" y="572337"/>
                      <a:pt x="1202896" y="579381"/>
                      <a:pt x="1194636" y="579978"/>
                    </a:cubicBezTo>
                    <a:cubicBezTo>
                      <a:pt x="1194397" y="579978"/>
                      <a:pt x="1194037" y="579978"/>
                      <a:pt x="1193678" y="579978"/>
                    </a:cubicBezTo>
                    <a:close/>
                    <a:moveTo>
                      <a:pt x="18797" y="550728"/>
                    </a:moveTo>
                    <a:cubicBezTo>
                      <a:pt x="18198" y="550728"/>
                      <a:pt x="17600" y="550728"/>
                      <a:pt x="17121" y="550609"/>
                    </a:cubicBezTo>
                    <a:cubicBezTo>
                      <a:pt x="8860" y="549654"/>
                      <a:pt x="2994" y="542252"/>
                      <a:pt x="3952" y="534134"/>
                    </a:cubicBezTo>
                    <a:lnTo>
                      <a:pt x="4551" y="529119"/>
                    </a:lnTo>
                    <a:cubicBezTo>
                      <a:pt x="5508" y="520882"/>
                      <a:pt x="13050" y="515151"/>
                      <a:pt x="21191" y="516106"/>
                    </a:cubicBezTo>
                    <a:cubicBezTo>
                      <a:pt x="29451" y="517061"/>
                      <a:pt x="35198" y="524583"/>
                      <a:pt x="34240" y="532701"/>
                    </a:cubicBezTo>
                    <a:lnTo>
                      <a:pt x="33641" y="537476"/>
                    </a:lnTo>
                    <a:cubicBezTo>
                      <a:pt x="32803" y="545117"/>
                      <a:pt x="26339" y="550728"/>
                      <a:pt x="18797" y="550728"/>
                    </a:cubicBezTo>
                    <a:close/>
                    <a:moveTo>
                      <a:pt x="1183383" y="501661"/>
                    </a:moveTo>
                    <a:cubicBezTo>
                      <a:pt x="1176439" y="501661"/>
                      <a:pt x="1170094" y="496766"/>
                      <a:pt x="1168777" y="489722"/>
                    </a:cubicBezTo>
                    <a:lnTo>
                      <a:pt x="1167820" y="485066"/>
                    </a:lnTo>
                    <a:cubicBezTo>
                      <a:pt x="1166144" y="476948"/>
                      <a:pt x="1171291" y="469068"/>
                      <a:pt x="1179432" y="467397"/>
                    </a:cubicBezTo>
                    <a:cubicBezTo>
                      <a:pt x="1187573" y="465725"/>
                      <a:pt x="1195474" y="470859"/>
                      <a:pt x="1197150" y="478977"/>
                    </a:cubicBezTo>
                    <a:lnTo>
                      <a:pt x="1198227" y="483992"/>
                    </a:lnTo>
                    <a:cubicBezTo>
                      <a:pt x="1199903" y="492110"/>
                      <a:pt x="1194636" y="499989"/>
                      <a:pt x="1186495" y="501541"/>
                    </a:cubicBezTo>
                    <a:cubicBezTo>
                      <a:pt x="1185298" y="501661"/>
                      <a:pt x="1184341" y="501661"/>
                      <a:pt x="1183383" y="501661"/>
                    </a:cubicBezTo>
                    <a:close/>
                    <a:moveTo>
                      <a:pt x="33043" y="473008"/>
                    </a:moveTo>
                    <a:cubicBezTo>
                      <a:pt x="31846" y="473008"/>
                      <a:pt x="30529" y="472889"/>
                      <a:pt x="29332" y="472531"/>
                    </a:cubicBezTo>
                    <a:cubicBezTo>
                      <a:pt x="21311" y="470501"/>
                      <a:pt x="16522" y="462383"/>
                      <a:pt x="18557" y="454384"/>
                    </a:cubicBezTo>
                    <a:lnTo>
                      <a:pt x="19874" y="449489"/>
                    </a:lnTo>
                    <a:cubicBezTo>
                      <a:pt x="22029" y="441490"/>
                      <a:pt x="30170" y="436715"/>
                      <a:pt x="38191" y="438864"/>
                    </a:cubicBezTo>
                    <a:cubicBezTo>
                      <a:pt x="46212" y="441013"/>
                      <a:pt x="51000" y="449131"/>
                      <a:pt x="48845" y="457130"/>
                    </a:cubicBezTo>
                    <a:lnTo>
                      <a:pt x="47648" y="461786"/>
                    </a:lnTo>
                    <a:cubicBezTo>
                      <a:pt x="45733" y="468591"/>
                      <a:pt x="39747" y="473008"/>
                      <a:pt x="33043" y="473008"/>
                    </a:cubicBezTo>
                    <a:close/>
                    <a:moveTo>
                      <a:pt x="1162552" y="425492"/>
                    </a:moveTo>
                    <a:cubicBezTo>
                      <a:pt x="1156327" y="425492"/>
                      <a:pt x="1150581" y="421672"/>
                      <a:pt x="1148426" y="415464"/>
                    </a:cubicBezTo>
                    <a:lnTo>
                      <a:pt x="1146870" y="410927"/>
                    </a:lnTo>
                    <a:cubicBezTo>
                      <a:pt x="1144116" y="403167"/>
                      <a:pt x="1148186" y="394572"/>
                      <a:pt x="1155968" y="391826"/>
                    </a:cubicBezTo>
                    <a:cubicBezTo>
                      <a:pt x="1163750" y="389080"/>
                      <a:pt x="1172369" y="393139"/>
                      <a:pt x="1175122" y="400899"/>
                    </a:cubicBezTo>
                    <a:lnTo>
                      <a:pt x="1176798" y="405674"/>
                    </a:lnTo>
                    <a:cubicBezTo>
                      <a:pt x="1179552" y="413435"/>
                      <a:pt x="1175362" y="421911"/>
                      <a:pt x="1167580" y="424657"/>
                    </a:cubicBezTo>
                    <a:cubicBezTo>
                      <a:pt x="1165904" y="425254"/>
                      <a:pt x="1164228" y="425492"/>
                      <a:pt x="1162552" y="425492"/>
                    </a:cubicBezTo>
                    <a:close/>
                    <a:moveTo>
                      <a:pt x="57584" y="398034"/>
                    </a:moveTo>
                    <a:cubicBezTo>
                      <a:pt x="55669" y="398034"/>
                      <a:pt x="53873" y="397676"/>
                      <a:pt x="51958" y="396959"/>
                    </a:cubicBezTo>
                    <a:cubicBezTo>
                      <a:pt x="44296" y="393855"/>
                      <a:pt x="40585" y="385140"/>
                      <a:pt x="43697" y="377499"/>
                    </a:cubicBezTo>
                    <a:lnTo>
                      <a:pt x="45613" y="372843"/>
                    </a:lnTo>
                    <a:cubicBezTo>
                      <a:pt x="48725" y="365203"/>
                      <a:pt x="57584" y="361621"/>
                      <a:pt x="65126" y="364725"/>
                    </a:cubicBezTo>
                    <a:cubicBezTo>
                      <a:pt x="72788" y="367829"/>
                      <a:pt x="76380" y="376544"/>
                      <a:pt x="73267" y="384185"/>
                    </a:cubicBezTo>
                    <a:lnTo>
                      <a:pt x="71471" y="388602"/>
                    </a:lnTo>
                    <a:cubicBezTo>
                      <a:pt x="69077" y="394452"/>
                      <a:pt x="63570" y="398034"/>
                      <a:pt x="57584" y="398034"/>
                    </a:cubicBezTo>
                    <a:close/>
                    <a:moveTo>
                      <a:pt x="1131666" y="352787"/>
                    </a:moveTo>
                    <a:cubicBezTo>
                      <a:pt x="1126159" y="352787"/>
                      <a:pt x="1120892" y="349802"/>
                      <a:pt x="1118258" y="344549"/>
                    </a:cubicBezTo>
                    <a:lnTo>
                      <a:pt x="1116103" y="340251"/>
                    </a:lnTo>
                    <a:cubicBezTo>
                      <a:pt x="1112272" y="332969"/>
                      <a:pt x="1115145" y="323895"/>
                      <a:pt x="1122568" y="320194"/>
                    </a:cubicBezTo>
                    <a:cubicBezTo>
                      <a:pt x="1129870" y="316374"/>
                      <a:pt x="1138969" y="319239"/>
                      <a:pt x="1142680" y="326641"/>
                    </a:cubicBezTo>
                    <a:lnTo>
                      <a:pt x="1144954" y="331178"/>
                    </a:lnTo>
                    <a:cubicBezTo>
                      <a:pt x="1148665" y="338580"/>
                      <a:pt x="1145792" y="347534"/>
                      <a:pt x="1138370" y="351235"/>
                    </a:cubicBezTo>
                    <a:cubicBezTo>
                      <a:pt x="1136335" y="352309"/>
                      <a:pt x="1133940" y="352787"/>
                      <a:pt x="1131666" y="352787"/>
                    </a:cubicBezTo>
                    <a:close/>
                    <a:moveTo>
                      <a:pt x="92062" y="326999"/>
                    </a:moveTo>
                    <a:cubicBezTo>
                      <a:pt x="89548" y="326999"/>
                      <a:pt x="87034" y="326402"/>
                      <a:pt x="84640" y="325089"/>
                    </a:cubicBezTo>
                    <a:cubicBezTo>
                      <a:pt x="77457" y="321030"/>
                      <a:pt x="74943" y="311837"/>
                      <a:pt x="79013" y="304793"/>
                    </a:cubicBezTo>
                    <a:lnTo>
                      <a:pt x="81527" y="300376"/>
                    </a:lnTo>
                    <a:cubicBezTo>
                      <a:pt x="85717" y="293213"/>
                      <a:pt x="94816" y="290825"/>
                      <a:pt x="101998" y="295004"/>
                    </a:cubicBezTo>
                    <a:cubicBezTo>
                      <a:pt x="109181" y="299182"/>
                      <a:pt x="111576" y="308256"/>
                      <a:pt x="107386" y="315419"/>
                    </a:cubicBezTo>
                    <a:lnTo>
                      <a:pt x="104991" y="319597"/>
                    </a:lnTo>
                    <a:cubicBezTo>
                      <a:pt x="102358" y="324373"/>
                      <a:pt x="97330" y="326999"/>
                      <a:pt x="92062" y="326999"/>
                    </a:cubicBezTo>
                    <a:close/>
                    <a:moveTo>
                      <a:pt x="1091202" y="284856"/>
                    </a:moveTo>
                    <a:cubicBezTo>
                      <a:pt x="1086414" y="284856"/>
                      <a:pt x="1081745" y="282588"/>
                      <a:pt x="1078872" y="278409"/>
                    </a:cubicBezTo>
                    <a:lnTo>
                      <a:pt x="1076118" y="274470"/>
                    </a:lnTo>
                    <a:cubicBezTo>
                      <a:pt x="1071330" y="267665"/>
                      <a:pt x="1073006" y="258472"/>
                      <a:pt x="1079829" y="253696"/>
                    </a:cubicBezTo>
                    <a:cubicBezTo>
                      <a:pt x="1086533" y="248921"/>
                      <a:pt x="1095871" y="250592"/>
                      <a:pt x="1100660" y="257397"/>
                    </a:cubicBezTo>
                    <a:lnTo>
                      <a:pt x="1103533" y="261576"/>
                    </a:lnTo>
                    <a:cubicBezTo>
                      <a:pt x="1108202" y="268381"/>
                      <a:pt x="1106526" y="277693"/>
                      <a:pt x="1099702" y="282349"/>
                    </a:cubicBezTo>
                    <a:cubicBezTo>
                      <a:pt x="1097188" y="284020"/>
                      <a:pt x="1094195" y="284856"/>
                      <a:pt x="1091202" y="284856"/>
                    </a:cubicBezTo>
                    <a:close/>
                    <a:moveTo>
                      <a:pt x="135758" y="261218"/>
                    </a:moveTo>
                    <a:cubicBezTo>
                      <a:pt x="132646" y="261218"/>
                      <a:pt x="129413" y="260263"/>
                      <a:pt x="126660" y="258114"/>
                    </a:cubicBezTo>
                    <a:cubicBezTo>
                      <a:pt x="120076" y="253099"/>
                      <a:pt x="118878" y="243787"/>
                      <a:pt x="123906" y="237221"/>
                    </a:cubicBezTo>
                    <a:lnTo>
                      <a:pt x="127019" y="233162"/>
                    </a:lnTo>
                    <a:cubicBezTo>
                      <a:pt x="132047" y="226596"/>
                      <a:pt x="141504" y="225521"/>
                      <a:pt x="147969" y="230536"/>
                    </a:cubicBezTo>
                    <a:cubicBezTo>
                      <a:pt x="154434" y="235550"/>
                      <a:pt x="155631" y="244981"/>
                      <a:pt x="150603" y="251428"/>
                    </a:cubicBezTo>
                    <a:lnTo>
                      <a:pt x="147610" y="255248"/>
                    </a:lnTo>
                    <a:cubicBezTo>
                      <a:pt x="144737" y="259188"/>
                      <a:pt x="140307" y="261218"/>
                      <a:pt x="135758" y="261218"/>
                    </a:cubicBezTo>
                    <a:close/>
                    <a:moveTo>
                      <a:pt x="1042119" y="223014"/>
                    </a:moveTo>
                    <a:cubicBezTo>
                      <a:pt x="1038049" y="223014"/>
                      <a:pt x="1033979" y="221343"/>
                      <a:pt x="1030986" y="218119"/>
                    </a:cubicBezTo>
                    <a:lnTo>
                      <a:pt x="1027753" y="214538"/>
                    </a:lnTo>
                    <a:cubicBezTo>
                      <a:pt x="1022127" y="208449"/>
                      <a:pt x="1022486" y="199018"/>
                      <a:pt x="1028591" y="193407"/>
                    </a:cubicBezTo>
                    <a:cubicBezTo>
                      <a:pt x="1034697" y="187795"/>
                      <a:pt x="1044154" y="188154"/>
                      <a:pt x="1049781" y="194242"/>
                    </a:cubicBezTo>
                    <a:lnTo>
                      <a:pt x="1053253" y="197943"/>
                    </a:lnTo>
                    <a:cubicBezTo>
                      <a:pt x="1058759" y="204032"/>
                      <a:pt x="1058281" y="213463"/>
                      <a:pt x="1052175" y="219075"/>
                    </a:cubicBezTo>
                    <a:cubicBezTo>
                      <a:pt x="1049302" y="221701"/>
                      <a:pt x="1045711" y="223014"/>
                      <a:pt x="1042119" y="223014"/>
                    </a:cubicBezTo>
                    <a:close/>
                    <a:moveTo>
                      <a:pt x="187954" y="201883"/>
                    </a:moveTo>
                    <a:cubicBezTo>
                      <a:pt x="184123" y="201883"/>
                      <a:pt x="180292" y="200450"/>
                      <a:pt x="177419" y="197466"/>
                    </a:cubicBezTo>
                    <a:cubicBezTo>
                      <a:pt x="171553" y="191616"/>
                      <a:pt x="171553" y="182184"/>
                      <a:pt x="177419" y="176334"/>
                    </a:cubicBezTo>
                    <a:lnTo>
                      <a:pt x="181010" y="172753"/>
                    </a:lnTo>
                    <a:cubicBezTo>
                      <a:pt x="186876" y="167022"/>
                      <a:pt x="196334" y="167022"/>
                      <a:pt x="202200" y="172872"/>
                    </a:cubicBezTo>
                    <a:cubicBezTo>
                      <a:pt x="207946" y="178722"/>
                      <a:pt x="207946" y="188154"/>
                      <a:pt x="202080" y="194003"/>
                    </a:cubicBezTo>
                    <a:lnTo>
                      <a:pt x="198608" y="197346"/>
                    </a:lnTo>
                    <a:cubicBezTo>
                      <a:pt x="195616" y="200450"/>
                      <a:pt x="191785" y="201883"/>
                      <a:pt x="187954" y="201883"/>
                    </a:cubicBezTo>
                    <a:close/>
                    <a:moveTo>
                      <a:pt x="985135" y="168216"/>
                    </a:moveTo>
                    <a:cubicBezTo>
                      <a:pt x="981783" y="168216"/>
                      <a:pt x="978311" y="167022"/>
                      <a:pt x="975438" y="164754"/>
                    </a:cubicBezTo>
                    <a:lnTo>
                      <a:pt x="971727" y="161650"/>
                    </a:lnTo>
                    <a:cubicBezTo>
                      <a:pt x="965382" y="156397"/>
                      <a:pt x="964544" y="146966"/>
                      <a:pt x="969811" y="140638"/>
                    </a:cubicBezTo>
                    <a:cubicBezTo>
                      <a:pt x="975079" y="134311"/>
                      <a:pt x="984536" y="133475"/>
                      <a:pt x="990881" y="138728"/>
                    </a:cubicBezTo>
                    <a:lnTo>
                      <a:pt x="994832" y="141951"/>
                    </a:lnTo>
                    <a:cubicBezTo>
                      <a:pt x="1001177" y="147324"/>
                      <a:pt x="1001895" y="156636"/>
                      <a:pt x="996627" y="162963"/>
                    </a:cubicBezTo>
                    <a:cubicBezTo>
                      <a:pt x="993635" y="166425"/>
                      <a:pt x="989325" y="168216"/>
                      <a:pt x="985135" y="168216"/>
                    </a:cubicBezTo>
                    <a:close/>
                    <a:moveTo>
                      <a:pt x="247572" y="149950"/>
                    </a:moveTo>
                    <a:cubicBezTo>
                      <a:pt x="243023" y="149950"/>
                      <a:pt x="238593" y="147921"/>
                      <a:pt x="235600" y="144100"/>
                    </a:cubicBezTo>
                    <a:cubicBezTo>
                      <a:pt x="230572" y="137534"/>
                      <a:pt x="231889" y="128222"/>
                      <a:pt x="238474" y="123208"/>
                    </a:cubicBezTo>
                    <a:lnTo>
                      <a:pt x="242544" y="120104"/>
                    </a:lnTo>
                    <a:cubicBezTo>
                      <a:pt x="249128" y="115209"/>
                      <a:pt x="258586" y="116522"/>
                      <a:pt x="263494" y="123088"/>
                    </a:cubicBezTo>
                    <a:cubicBezTo>
                      <a:pt x="268402" y="129655"/>
                      <a:pt x="267085" y="139086"/>
                      <a:pt x="260501" y="143981"/>
                    </a:cubicBezTo>
                    <a:lnTo>
                      <a:pt x="256670" y="146846"/>
                    </a:lnTo>
                    <a:cubicBezTo>
                      <a:pt x="253917" y="148995"/>
                      <a:pt x="250684" y="149950"/>
                      <a:pt x="247572" y="149950"/>
                    </a:cubicBezTo>
                    <a:close/>
                    <a:moveTo>
                      <a:pt x="921327" y="121417"/>
                    </a:moveTo>
                    <a:cubicBezTo>
                      <a:pt x="918573" y="121417"/>
                      <a:pt x="915820" y="120701"/>
                      <a:pt x="913306" y="119029"/>
                    </a:cubicBezTo>
                    <a:lnTo>
                      <a:pt x="909236" y="116522"/>
                    </a:lnTo>
                    <a:cubicBezTo>
                      <a:pt x="902173" y="112105"/>
                      <a:pt x="900137" y="102912"/>
                      <a:pt x="904447" y="95988"/>
                    </a:cubicBezTo>
                    <a:cubicBezTo>
                      <a:pt x="908877" y="88944"/>
                      <a:pt x="918095" y="86914"/>
                      <a:pt x="925038" y="91212"/>
                    </a:cubicBezTo>
                    <a:lnTo>
                      <a:pt x="929348" y="93958"/>
                    </a:lnTo>
                    <a:cubicBezTo>
                      <a:pt x="936291" y="98375"/>
                      <a:pt x="938326" y="107568"/>
                      <a:pt x="933897" y="114612"/>
                    </a:cubicBezTo>
                    <a:cubicBezTo>
                      <a:pt x="931143" y="119029"/>
                      <a:pt x="926235" y="121417"/>
                      <a:pt x="921327" y="121417"/>
                    </a:cubicBezTo>
                    <a:close/>
                    <a:moveTo>
                      <a:pt x="313654" y="106374"/>
                    </a:moveTo>
                    <a:cubicBezTo>
                      <a:pt x="308507" y="106374"/>
                      <a:pt x="303359" y="103628"/>
                      <a:pt x="300606" y="98853"/>
                    </a:cubicBezTo>
                    <a:cubicBezTo>
                      <a:pt x="296535" y="91690"/>
                      <a:pt x="299049" y="82617"/>
                      <a:pt x="306232" y="78557"/>
                    </a:cubicBezTo>
                    <a:lnTo>
                      <a:pt x="310662" y="76050"/>
                    </a:lnTo>
                    <a:cubicBezTo>
                      <a:pt x="317845" y="71991"/>
                      <a:pt x="326943" y="74618"/>
                      <a:pt x="331013" y="81781"/>
                    </a:cubicBezTo>
                    <a:cubicBezTo>
                      <a:pt x="335083" y="88944"/>
                      <a:pt x="332450" y="98017"/>
                      <a:pt x="325267" y="102076"/>
                    </a:cubicBezTo>
                    <a:lnTo>
                      <a:pt x="321077" y="104464"/>
                    </a:lnTo>
                    <a:cubicBezTo>
                      <a:pt x="318682" y="105777"/>
                      <a:pt x="316168" y="106374"/>
                      <a:pt x="313654" y="106374"/>
                    </a:cubicBezTo>
                    <a:close/>
                    <a:moveTo>
                      <a:pt x="851892" y="83691"/>
                    </a:moveTo>
                    <a:cubicBezTo>
                      <a:pt x="849737" y="83691"/>
                      <a:pt x="847702" y="83214"/>
                      <a:pt x="845667" y="82258"/>
                    </a:cubicBezTo>
                    <a:lnTo>
                      <a:pt x="841238" y="80229"/>
                    </a:lnTo>
                    <a:cubicBezTo>
                      <a:pt x="833696" y="76767"/>
                      <a:pt x="830344" y="67932"/>
                      <a:pt x="833816" y="60530"/>
                    </a:cubicBezTo>
                    <a:cubicBezTo>
                      <a:pt x="837168" y="53009"/>
                      <a:pt x="846146" y="49666"/>
                      <a:pt x="853568" y="53128"/>
                    </a:cubicBezTo>
                    <a:lnTo>
                      <a:pt x="858118" y="55158"/>
                    </a:lnTo>
                    <a:cubicBezTo>
                      <a:pt x="865659" y="58620"/>
                      <a:pt x="868892" y="67455"/>
                      <a:pt x="865420" y="74976"/>
                    </a:cubicBezTo>
                    <a:cubicBezTo>
                      <a:pt x="863026" y="80468"/>
                      <a:pt x="857519" y="83691"/>
                      <a:pt x="851892" y="83691"/>
                    </a:cubicBezTo>
                    <a:close/>
                    <a:moveTo>
                      <a:pt x="384885" y="71991"/>
                    </a:moveTo>
                    <a:cubicBezTo>
                      <a:pt x="378899" y="71991"/>
                      <a:pt x="373392" y="68410"/>
                      <a:pt x="370998" y="62679"/>
                    </a:cubicBezTo>
                    <a:cubicBezTo>
                      <a:pt x="367885" y="55038"/>
                      <a:pt x="371596" y="46323"/>
                      <a:pt x="379258" y="43219"/>
                    </a:cubicBezTo>
                    <a:lnTo>
                      <a:pt x="383927" y="41309"/>
                    </a:lnTo>
                    <a:cubicBezTo>
                      <a:pt x="391589" y="38324"/>
                      <a:pt x="400328" y="42025"/>
                      <a:pt x="403321" y="49785"/>
                    </a:cubicBezTo>
                    <a:cubicBezTo>
                      <a:pt x="406314" y="57426"/>
                      <a:pt x="402602" y="66141"/>
                      <a:pt x="394821" y="69126"/>
                    </a:cubicBezTo>
                    <a:lnTo>
                      <a:pt x="390272" y="70917"/>
                    </a:lnTo>
                    <a:cubicBezTo>
                      <a:pt x="388716" y="71633"/>
                      <a:pt x="386800" y="71991"/>
                      <a:pt x="384885" y="71991"/>
                    </a:cubicBezTo>
                    <a:close/>
                    <a:moveTo>
                      <a:pt x="778028" y="55516"/>
                    </a:moveTo>
                    <a:cubicBezTo>
                      <a:pt x="776592" y="55516"/>
                      <a:pt x="775155" y="55277"/>
                      <a:pt x="773599" y="54919"/>
                    </a:cubicBezTo>
                    <a:lnTo>
                      <a:pt x="768930" y="53486"/>
                    </a:lnTo>
                    <a:cubicBezTo>
                      <a:pt x="761029" y="51099"/>
                      <a:pt x="756480" y="42861"/>
                      <a:pt x="758874" y="34982"/>
                    </a:cubicBezTo>
                    <a:cubicBezTo>
                      <a:pt x="761268" y="27102"/>
                      <a:pt x="769528" y="22566"/>
                      <a:pt x="777430" y="24953"/>
                    </a:cubicBezTo>
                    <a:lnTo>
                      <a:pt x="782218" y="26386"/>
                    </a:lnTo>
                    <a:cubicBezTo>
                      <a:pt x="790119" y="28774"/>
                      <a:pt x="794549" y="37131"/>
                      <a:pt x="792155" y="45010"/>
                    </a:cubicBezTo>
                    <a:cubicBezTo>
                      <a:pt x="790359" y="51338"/>
                      <a:pt x="784373" y="55516"/>
                      <a:pt x="778028" y="55516"/>
                    </a:cubicBezTo>
                    <a:close/>
                    <a:moveTo>
                      <a:pt x="460185" y="47637"/>
                    </a:moveTo>
                    <a:cubicBezTo>
                      <a:pt x="453481" y="47637"/>
                      <a:pt x="447376" y="43100"/>
                      <a:pt x="445700" y="36414"/>
                    </a:cubicBezTo>
                    <a:cubicBezTo>
                      <a:pt x="443665" y="28415"/>
                      <a:pt x="448573" y="20297"/>
                      <a:pt x="456594" y="18268"/>
                    </a:cubicBezTo>
                    <a:lnTo>
                      <a:pt x="461502" y="17074"/>
                    </a:lnTo>
                    <a:cubicBezTo>
                      <a:pt x="469523" y="15164"/>
                      <a:pt x="477664" y="20058"/>
                      <a:pt x="479579" y="28057"/>
                    </a:cubicBezTo>
                    <a:cubicBezTo>
                      <a:pt x="481495" y="36056"/>
                      <a:pt x="476586" y="44174"/>
                      <a:pt x="468565" y="46085"/>
                    </a:cubicBezTo>
                    <a:lnTo>
                      <a:pt x="463897" y="47278"/>
                    </a:lnTo>
                    <a:cubicBezTo>
                      <a:pt x="462699" y="47398"/>
                      <a:pt x="461502" y="47637"/>
                      <a:pt x="460185" y="47637"/>
                    </a:cubicBezTo>
                    <a:close/>
                    <a:moveTo>
                      <a:pt x="700932" y="37489"/>
                    </a:moveTo>
                    <a:cubicBezTo>
                      <a:pt x="700094" y="37489"/>
                      <a:pt x="699376" y="37369"/>
                      <a:pt x="698538" y="37250"/>
                    </a:cubicBezTo>
                    <a:lnTo>
                      <a:pt x="693749" y="36534"/>
                    </a:lnTo>
                    <a:cubicBezTo>
                      <a:pt x="685608" y="35220"/>
                      <a:pt x="679982" y="27699"/>
                      <a:pt x="681299" y="19462"/>
                    </a:cubicBezTo>
                    <a:cubicBezTo>
                      <a:pt x="682615" y="11343"/>
                      <a:pt x="690158" y="5732"/>
                      <a:pt x="698418" y="7045"/>
                    </a:cubicBezTo>
                    <a:lnTo>
                      <a:pt x="703446" y="7881"/>
                    </a:lnTo>
                    <a:cubicBezTo>
                      <a:pt x="711587" y="9194"/>
                      <a:pt x="717093" y="16835"/>
                      <a:pt x="715777" y="24953"/>
                    </a:cubicBezTo>
                    <a:cubicBezTo>
                      <a:pt x="714460" y="32355"/>
                      <a:pt x="708115" y="37489"/>
                      <a:pt x="700932" y="37489"/>
                    </a:cubicBezTo>
                    <a:close/>
                    <a:moveTo>
                      <a:pt x="538120" y="33430"/>
                    </a:moveTo>
                    <a:cubicBezTo>
                      <a:pt x="530578" y="33430"/>
                      <a:pt x="524113" y="27819"/>
                      <a:pt x="523275" y="20178"/>
                    </a:cubicBezTo>
                    <a:cubicBezTo>
                      <a:pt x="522317" y="11940"/>
                      <a:pt x="528303" y="4658"/>
                      <a:pt x="536444" y="3703"/>
                    </a:cubicBezTo>
                    <a:lnTo>
                      <a:pt x="541472" y="3106"/>
                    </a:lnTo>
                    <a:cubicBezTo>
                      <a:pt x="549612" y="2270"/>
                      <a:pt x="557035" y="8239"/>
                      <a:pt x="557873" y="16357"/>
                    </a:cubicBezTo>
                    <a:cubicBezTo>
                      <a:pt x="558711" y="24595"/>
                      <a:pt x="552725" y="31878"/>
                      <a:pt x="544584" y="32713"/>
                    </a:cubicBezTo>
                    <a:lnTo>
                      <a:pt x="539796" y="33191"/>
                    </a:lnTo>
                    <a:cubicBezTo>
                      <a:pt x="539197" y="33430"/>
                      <a:pt x="538718" y="33430"/>
                      <a:pt x="538120" y="33430"/>
                    </a:cubicBezTo>
                    <a:close/>
                    <a:moveTo>
                      <a:pt x="622160" y="29967"/>
                    </a:moveTo>
                    <a:cubicBezTo>
                      <a:pt x="622040" y="29967"/>
                      <a:pt x="621920" y="29967"/>
                      <a:pt x="621681" y="29967"/>
                    </a:cubicBezTo>
                    <a:lnTo>
                      <a:pt x="616892" y="29848"/>
                    </a:lnTo>
                    <a:cubicBezTo>
                      <a:pt x="608632" y="29729"/>
                      <a:pt x="602047" y="22804"/>
                      <a:pt x="602287" y="14567"/>
                    </a:cubicBezTo>
                    <a:cubicBezTo>
                      <a:pt x="602407" y="6329"/>
                      <a:pt x="609350" y="-118"/>
                      <a:pt x="617610" y="2"/>
                    </a:cubicBezTo>
                    <a:lnTo>
                      <a:pt x="622638" y="121"/>
                    </a:lnTo>
                    <a:cubicBezTo>
                      <a:pt x="630899" y="360"/>
                      <a:pt x="637363" y="7165"/>
                      <a:pt x="637124" y="15402"/>
                    </a:cubicBezTo>
                    <a:cubicBezTo>
                      <a:pt x="636884" y="23640"/>
                      <a:pt x="630180" y="29967"/>
                      <a:pt x="622160" y="299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220" name="Google Shape;220;p7"/>
              <p:cNvSpPr/>
              <p:nvPr/>
            </p:nvSpPr>
            <p:spPr>
              <a:xfrm>
                <a:off x="3713897" y="2668835"/>
                <a:ext cx="32442" cy="29846"/>
              </a:xfrm>
              <a:custGeom>
                <a:avLst/>
                <a:gdLst/>
                <a:ahLst/>
                <a:cxnLst/>
                <a:rect l="l" t="t" r="r" b="b"/>
                <a:pathLst>
                  <a:path w="32442" h="29846" extrusionOk="0">
                    <a:moveTo>
                      <a:pt x="17478" y="29846"/>
                    </a:moveTo>
                    <a:lnTo>
                      <a:pt x="14964" y="29846"/>
                    </a:lnTo>
                    <a:cubicBezTo>
                      <a:pt x="6704" y="29846"/>
                      <a:pt x="0" y="23161"/>
                      <a:pt x="0" y="14923"/>
                    </a:cubicBezTo>
                    <a:cubicBezTo>
                      <a:pt x="0" y="6686"/>
                      <a:pt x="6704" y="0"/>
                      <a:pt x="14964" y="0"/>
                    </a:cubicBezTo>
                    <a:lnTo>
                      <a:pt x="17478" y="0"/>
                    </a:lnTo>
                    <a:cubicBezTo>
                      <a:pt x="25739" y="0"/>
                      <a:pt x="32443" y="6686"/>
                      <a:pt x="32443" y="14923"/>
                    </a:cubicBezTo>
                    <a:cubicBezTo>
                      <a:pt x="32443" y="23161"/>
                      <a:pt x="25739" y="29846"/>
                      <a:pt x="17478" y="298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grpSp>
        <p:sp>
          <p:nvSpPr>
            <p:cNvPr id="223" name="Google Shape;223;p7"/>
            <p:cNvSpPr txBox="1"/>
            <p:nvPr/>
          </p:nvSpPr>
          <p:spPr>
            <a:xfrm>
              <a:off x="3718866" y="1814835"/>
              <a:ext cx="819753" cy="677108"/>
            </a:xfrm>
            <a:prstGeom prst="rect">
              <a:avLst/>
            </a:prstGeom>
            <a:noFill/>
            <a:ln>
              <a:noFill/>
            </a:ln>
          </p:spPr>
          <p:txBody>
            <a:bodyPr spcFirstLastPara="1" wrap="square" lIns="0" tIns="0" rIns="180000" bIns="0" anchor="ctr" anchorCtr="0">
              <a:spAutoFit/>
            </a:bodyPr>
            <a:lstStyle/>
            <a:p>
              <a:pPr marL="0" marR="0" lvl="0" indent="0" algn="l" rtl="0">
                <a:spcBef>
                  <a:spcPts val="0"/>
                </a:spcBef>
                <a:spcAft>
                  <a:spcPts val="0"/>
                </a:spcAft>
                <a:buNone/>
              </a:pPr>
              <a:r>
                <a:rPr lang="ru-RU" sz="4400" dirty="0">
                  <a:solidFill>
                    <a:srgbClr val="000000"/>
                  </a:solidFill>
                  <a:latin typeface="Croc" panose="020B0502020203020203" pitchFamily="34" charset="0"/>
                  <a:sym typeface="Arial"/>
                </a:rPr>
                <a:t>02</a:t>
              </a:r>
              <a:endParaRPr sz="4400" dirty="0">
                <a:solidFill>
                  <a:srgbClr val="000000"/>
                </a:solidFill>
                <a:latin typeface="Croc" panose="020B0502020203020203" pitchFamily="34" charset="0"/>
                <a:sym typeface="Arial"/>
              </a:endParaRPr>
            </a:p>
          </p:txBody>
        </p:sp>
      </p:grpSp>
      <p:sp>
        <p:nvSpPr>
          <p:cNvPr id="235" name="Google Shape;235;p7"/>
          <p:cNvSpPr txBox="1"/>
          <p:nvPr/>
        </p:nvSpPr>
        <p:spPr>
          <a:xfrm>
            <a:off x="9901554" y="4185155"/>
            <a:ext cx="2250184" cy="1138773"/>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ru-RU" sz="2000" dirty="0">
                <a:solidFill>
                  <a:srgbClr val="000000"/>
                </a:solidFill>
                <a:latin typeface="Croc" panose="020B0502020203020203" pitchFamily="34" charset="0"/>
                <a:sym typeface="Arial"/>
              </a:rPr>
              <a:t>Практическая часть:</a:t>
            </a:r>
          </a:p>
          <a:p>
            <a:pPr marL="285750" marR="0" lvl="0" indent="-285750" rtl="0">
              <a:spcBef>
                <a:spcPts val="0"/>
              </a:spcBef>
              <a:spcAft>
                <a:spcPts val="0"/>
              </a:spcAft>
              <a:buFont typeface="Arial" panose="020B0604020202020204" pitchFamily="34" charset="0"/>
              <a:buChar char="•"/>
            </a:pPr>
            <a:r>
              <a:rPr lang="en-US" dirty="0">
                <a:solidFill>
                  <a:srgbClr val="000000"/>
                </a:solidFill>
                <a:latin typeface="Croc" panose="020B0502020203020203" pitchFamily="34" charset="0"/>
                <a:sym typeface="Arial"/>
              </a:rPr>
              <a:t>WSL  </a:t>
            </a:r>
            <a:r>
              <a:rPr lang="ru-RU" dirty="0">
                <a:solidFill>
                  <a:srgbClr val="000000"/>
                </a:solidFill>
                <a:latin typeface="Croc" panose="020B0502020203020203" pitchFamily="34" charset="0"/>
                <a:sym typeface="Arial"/>
              </a:rPr>
              <a:t>и </a:t>
            </a:r>
            <a:r>
              <a:rPr lang="en-US" dirty="0">
                <a:solidFill>
                  <a:srgbClr val="000000"/>
                </a:solidFill>
                <a:latin typeface="Croc" panose="020B0502020203020203" pitchFamily="34" charset="0"/>
                <a:sym typeface="Arial"/>
              </a:rPr>
              <a:t>Linux</a:t>
            </a:r>
          </a:p>
          <a:p>
            <a:pPr marL="285750" marR="0" lvl="0" indent="-285750" rtl="0">
              <a:spcBef>
                <a:spcPts val="0"/>
              </a:spcBef>
              <a:spcAft>
                <a:spcPts val="0"/>
              </a:spcAft>
              <a:buFont typeface="Arial" panose="020B0604020202020204" pitchFamily="34" charset="0"/>
              <a:buChar char="•"/>
            </a:pPr>
            <a:r>
              <a:rPr lang="en-US" dirty="0" err="1">
                <a:solidFill>
                  <a:srgbClr val="000000"/>
                </a:solidFill>
                <a:latin typeface="Croc" panose="020B0502020203020203" pitchFamily="34" charset="0"/>
                <a:sym typeface="Arial"/>
              </a:rPr>
              <a:t>Jupyter</a:t>
            </a:r>
            <a:r>
              <a:rPr lang="en-US" dirty="0">
                <a:solidFill>
                  <a:srgbClr val="000000"/>
                </a:solidFill>
                <a:latin typeface="Croc" panose="020B0502020203020203" pitchFamily="34" charset="0"/>
                <a:sym typeface="Arial"/>
              </a:rPr>
              <a:t> notebook</a:t>
            </a:r>
          </a:p>
          <a:p>
            <a:pPr marL="285750" marR="0" lvl="0" indent="-285750" rtl="0">
              <a:spcBef>
                <a:spcPts val="0"/>
              </a:spcBef>
              <a:spcAft>
                <a:spcPts val="0"/>
              </a:spcAft>
              <a:buFont typeface="Arial" panose="020B0604020202020204" pitchFamily="34" charset="0"/>
              <a:buChar char="•"/>
            </a:pPr>
            <a:r>
              <a:rPr lang="en-US" dirty="0">
                <a:latin typeface="Croc" panose="020B0502020203020203" pitchFamily="34" charset="0"/>
              </a:rPr>
              <a:t>Python</a:t>
            </a:r>
          </a:p>
        </p:txBody>
      </p:sp>
      <p:cxnSp>
        <p:nvCxnSpPr>
          <p:cNvPr id="3" name="Прямая соединительная линия 2">
            <a:extLst>
              <a:ext uri="{FF2B5EF4-FFF2-40B4-BE49-F238E27FC236}">
                <a16:creationId xmlns:a16="http://schemas.microsoft.com/office/drawing/2014/main" id="{5B956358-5034-484D-A09B-39DAE200A72C}"/>
              </a:ext>
            </a:extLst>
          </p:cNvPr>
          <p:cNvCxnSpPr/>
          <p:nvPr/>
        </p:nvCxnSpPr>
        <p:spPr>
          <a:xfrm>
            <a:off x="0" y="3836534"/>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Группа 3">
            <a:extLst>
              <a:ext uri="{FF2B5EF4-FFF2-40B4-BE49-F238E27FC236}">
                <a16:creationId xmlns:a16="http://schemas.microsoft.com/office/drawing/2014/main" id="{D9265CAE-22AA-FC4F-A1E6-65276D74619D}"/>
              </a:ext>
            </a:extLst>
          </p:cNvPr>
          <p:cNvGrpSpPr/>
          <p:nvPr/>
        </p:nvGrpSpPr>
        <p:grpSpPr>
          <a:xfrm>
            <a:off x="710218" y="1040811"/>
            <a:ext cx="1457328" cy="3032981"/>
            <a:chOff x="3502290" y="1644567"/>
            <a:chExt cx="1457328" cy="3032981"/>
          </a:xfrm>
        </p:grpSpPr>
        <p:sp>
          <p:nvSpPr>
            <p:cNvPr id="61" name="Google Shape;215;p7">
              <a:extLst>
                <a:ext uri="{FF2B5EF4-FFF2-40B4-BE49-F238E27FC236}">
                  <a16:creationId xmlns:a16="http://schemas.microsoft.com/office/drawing/2014/main" id="{DED8F44A-7BE1-F841-95AD-AE7DAF866E3D}"/>
                </a:ext>
              </a:extLst>
            </p:cNvPr>
            <p:cNvSpPr/>
            <p:nvPr/>
          </p:nvSpPr>
          <p:spPr>
            <a:xfrm>
              <a:off x="3502290" y="1687481"/>
              <a:ext cx="1240025" cy="1236616"/>
            </a:xfrm>
            <a:custGeom>
              <a:avLst/>
              <a:gdLst/>
              <a:ahLst/>
              <a:cxnLst/>
              <a:rect l="l" t="t" r="r" b="b"/>
              <a:pathLst>
                <a:path w="1172965" h="1169741" extrusionOk="0">
                  <a:moveTo>
                    <a:pt x="1172966" y="584871"/>
                  </a:moveTo>
                  <a:cubicBezTo>
                    <a:pt x="1172966" y="907886"/>
                    <a:pt x="910389" y="1169742"/>
                    <a:pt x="586483" y="1169742"/>
                  </a:cubicBezTo>
                  <a:cubicBezTo>
                    <a:pt x="262578" y="1169742"/>
                    <a:pt x="0" y="907886"/>
                    <a:pt x="0" y="584871"/>
                  </a:cubicBezTo>
                  <a:cubicBezTo>
                    <a:pt x="0" y="261856"/>
                    <a:pt x="262577" y="0"/>
                    <a:pt x="586483" y="0"/>
                  </a:cubicBezTo>
                  <a:cubicBezTo>
                    <a:pt x="910389" y="0"/>
                    <a:pt x="1172966" y="261856"/>
                    <a:pt x="1172966" y="5848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62" name="Google Shape;216;p7">
              <a:extLst>
                <a:ext uri="{FF2B5EF4-FFF2-40B4-BE49-F238E27FC236}">
                  <a16:creationId xmlns:a16="http://schemas.microsoft.com/office/drawing/2014/main" id="{D8826015-FC81-4746-9A85-1B11A740869D}"/>
                </a:ext>
              </a:extLst>
            </p:cNvPr>
            <p:cNvSpPr/>
            <p:nvPr/>
          </p:nvSpPr>
          <p:spPr>
            <a:xfrm>
              <a:off x="4591078" y="2776494"/>
              <a:ext cx="226413" cy="255767"/>
            </a:xfrm>
            <a:custGeom>
              <a:avLst/>
              <a:gdLst/>
              <a:ahLst/>
              <a:cxnLst/>
              <a:rect l="l" t="t" r="r" b="b"/>
              <a:pathLst>
                <a:path w="214169" h="241935" extrusionOk="0">
                  <a:moveTo>
                    <a:pt x="14845" y="241935"/>
                  </a:moveTo>
                  <a:cubicBezTo>
                    <a:pt x="12211" y="241935"/>
                    <a:pt x="9697" y="241219"/>
                    <a:pt x="7422" y="239906"/>
                  </a:cubicBezTo>
                  <a:cubicBezTo>
                    <a:pt x="2754" y="237279"/>
                    <a:pt x="0" y="232265"/>
                    <a:pt x="0" y="227012"/>
                  </a:cubicBezTo>
                  <a:lnTo>
                    <a:pt x="0" y="14864"/>
                  </a:lnTo>
                  <a:cubicBezTo>
                    <a:pt x="0" y="9491"/>
                    <a:pt x="2873" y="4596"/>
                    <a:pt x="7422" y="1970"/>
                  </a:cubicBezTo>
                  <a:cubicBezTo>
                    <a:pt x="12091" y="-657"/>
                    <a:pt x="17718" y="-657"/>
                    <a:pt x="22387" y="1970"/>
                  </a:cubicBezTo>
                  <a:lnTo>
                    <a:pt x="206747" y="108104"/>
                  </a:lnTo>
                  <a:cubicBezTo>
                    <a:pt x="211416" y="110730"/>
                    <a:pt x="214170" y="115744"/>
                    <a:pt x="214170" y="120997"/>
                  </a:cubicBezTo>
                  <a:cubicBezTo>
                    <a:pt x="214170" y="126370"/>
                    <a:pt x="211297" y="131265"/>
                    <a:pt x="206747" y="133891"/>
                  </a:cubicBezTo>
                  <a:lnTo>
                    <a:pt x="22387" y="240025"/>
                  </a:lnTo>
                  <a:cubicBezTo>
                    <a:pt x="19993" y="241338"/>
                    <a:pt x="17478" y="241935"/>
                    <a:pt x="14845" y="241935"/>
                  </a:cubicBezTo>
                  <a:close/>
                  <a:moveTo>
                    <a:pt x="29809" y="40651"/>
                  </a:moveTo>
                  <a:lnTo>
                    <a:pt x="29809" y="201225"/>
                  </a:lnTo>
                  <a:lnTo>
                    <a:pt x="169277" y="120997"/>
                  </a:lnTo>
                  <a:lnTo>
                    <a:pt x="29809" y="40651"/>
                  </a:lnTo>
                  <a:close/>
                </a:path>
              </a:pathLst>
            </a:custGeom>
            <a:solidFill>
              <a:srgbClr val="000000"/>
            </a:solidFill>
            <a:ln w="9525" cap="flat" cmpd="sng">
              <a:solidFill>
                <a:srgbClr val="7301D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grpSp>
          <p:nvGrpSpPr>
            <p:cNvPr id="63" name="Google Shape;217;p7">
              <a:extLst>
                <a:ext uri="{FF2B5EF4-FFF2-40B4-BE49-F238E27FC236}">
                  <a16:creationId xmlns:a16="http://schemas.microsoft.com/office/drawing/2014/main" id="{B332AED6-4770-BB46-BAA6-FC744D739A44}"/>
                </a:ext>
              </a:extLst>
            </p:cNvPr>
            <p:cNvGrpSpPr/>
            <p:nvPr/>
          </p:nvGrpSpPr>
          <p:grpSpPr>
            <a:xfrm>
              <a:off x="3680484" y="1644567"/>
              <a:ext cx="1279134" cy="3032981"/>
              <a:chOff x="2855181" y="1492167"/>
              <a:chExt cx="1209959" cy="2868960"/>
            </a:xfrm>
          </p:grpSpPr>
          <p:sp>
            <p:nvSpPr>
              <p:cNvPr id="64" name="Google Shape;218;p7">
                <a:extLst>
                  <a:ext uri="{FF2B5EF4-FFF2-40B4-BE49-F238E27FC236}">
                    <a16:creationId xmlns:a16="http://schemas.microsoft.com/office/drawing/2014/main" id="{24BED407-2D87-DB40-9AF8-76D08DB527C2}"/>
                  </a:ext>
                </a:extLst>
              </p:cNvPr>
              <p:cNvSpPr/>
              <p:nvPr/>
            </p:nvSpPr>
            <p:spPr>
              <a:xfrm>
                <a:off x="4035212" y="4328774"/>
                <a:ext cx="29928" cy="32353"/>
              </a:xfrm>
              <a:custGeom>
                <a:avLst/>
                <a:gdLst/>
                <a:ahLst/>
                <a:cxnLst/>
                <a:rect l="l" t="t" r="r" b="b"/>
                <a:pathLst>
                  <a:path w="29928" h="32353" extrusionOk="0">
                    <a:moveTo>
                      <a:pt x="14964" y="32353"/>
                    </a:moveTo>
                    <a:cubicBezTo>
                      <a:pt x="6704" y="32353"/>
                      <a:pt x="0" y="25668"/>
                      <a:pt x="0" y="17430"/>
                    </a:cubicBezTo>
                    <a:lnTo>
                      <a:pt x="0" y="14923"/>
                    </a:lnTo>
                    <a:cubicBezTo>
                      <a:pt x="0" y="6686"/>
                      <a:pt x="6704" y="0"/>
                      <a:pt x="14964" y="0"/>
                    </a:cubicBezTo>
                    <a:cubicBezTo>
                      <a:pt x="23225" y="0"/>
                      <a:pt x="29929" y="6686"/>
                      <a:pt x="29929" y="14923"/>
                    </a:cubicBezTo>
                    <a:lnTo>
                      <a:pt x="29929" y="17430"/>
                    </a:lnTo>
                    <a:cubicBezTo>
                      <a:pt x="29929" y="25668"/>
                      <a:pt x="23225" y="32353"/>
                      <a:pt x="14964" y="323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65" name="Google Shape;219;p7">
                <a:extLst>
                  <a:ext uri="{FF2B5EF4-FFF2-40B4-BE49-F238E27FC236}">
                    <a16:creationId xmlns:a16="http://schemas.microsoft.com/office/drawing/2014/main" id="{F7566AE3-8754-1E4F-A703-87AA2446D868}"/>
                  </a:ext>
                </a:extLst>
              </p:cNvPr>
              <p:cNvSpPr/>
              <p:nvPr/>
            </p:nvSpPr>
            <p:spPr>
              <a:xfrm>
                <a:off x="2855181" y="1492167"/>
                <a:ext cx="1209959" cy="2792434"/>
              </a:xfrm>
              <a:custGeom>
                <a:avLst/>
                <a:gdLst/>
                <a:ahLst/>
                <a:cxnLst/>
                <a:rect l="l" t="t" r="r" b="b"/>
                <a:pathLst>
                  <a:path w="1209959" h="2792434" extrusionOk="0">
                    <a:moveTo>
                      <a:pt x="1194995" y="2792435"/>
                    </a:moveTo>
                    <a:cubicBezTo>
                      <a:pt x="1186735" y="2792435"/>
                      <a:pt x="1180031" y="2785749"/>
                      <a:pt x="1180031" y="2777511"/>
                    </a:cubicBezTo>
                    <a:lnTo>
                      <a:pt x="1180031" y="2772617"/>
                    </a:lnTo>
                    <a:cubicBezTo>
                      <a:pt x="1180031" y="2764379"/>
                      <a:pt x="1186735" y="2757693"/>
                      <a:pt x="1194995" y="2757693"/>
                    </a:cubicBezTo>
                    <a:cubicBezTo>
                      <a:pt x="1203255" y="2757693"/>
                      <a:pt x="1209959" y="2764379"/>
                      <a:pt x="1209959" y="2772617"/>
                    </a:cubicBezTo>
                    <a:lnTo>
                      <a:pt x="1209959" y="2777511"/>
                    </a:lnTo>
                    <a:cubicBezTo>
                      <a:pt x="1209959" y="2785749"/>
                      <a:pt x="1203255" y="2792435"/>
                      <a:pt x="1194995" y="2792435"/>
                    </a:cubicBezTo>
                    <a:close/>
                    <a:moveTo>
                      <a:pt x="1194995" y="2713401"/>
                    </a:moveTo>
                    <a:cubicBezTo>
                      <a:pt x="1186735" y="2713401"/>
                      <a:pt x="1180031" y="2706716"/>
                      <a:pt x="1180031" y="2698478"/>
                    </a:cubicBezTo>
                    <a:lnTo>
                      <a:pt x="1180031" y="2693583"/>
                    </a:lnTo>
                    <a:cubicBezTo>
                      <a:pt x="1180031" y="2685346"/>
                      <a:pt x="1186735" y="2678660"/>
                      <a:pt x="1194995" y="2678660"/>
                    </a:cubicBezTo>
                    <a:cubicBezTo>
                      <a:pt x="1203255" y="2678660"/>
                      <a:pt x="1209959" y="2685346"/>
                      <a:pt x="1209959" y="2693583"/>
                    </a:cubicBezTo>
                    <a:lnTo>
                      <a:pt x="1209959" y="2698478"/>
                    </a:lnTo>
                    <a:cubicBezTo>
                      <a:pt x="1209959" y="2706716"/>
                      <a:pt x="1203255" y="2713401"/>
                      <a:pt x="1194995" y="2713401"/>
                    </a:cubicBezTo>
                    <a:close/>
                    <a:moveTo>
                      <a:pt x="1194995" y="2634368"/>
                    </a:moveTo>
                    <a:cubicBezTo>
                      <a:pt x="1186735" y="2634368"/>
                      <a:pt x="1180031" y="2627682"/>
                      <a:pt x="1180031" y="2619445"/>
                    </a:cubicBezTo>
                    <a:lnTo>
                      <a:pt x="1180031" y="2614550"/>
                    </a:lnTo>
                    <a:cubicBezTo>
                      <a:pt x="1180031" y="2606312"/>
                      <a:pt x="1186735" y="2599627"/>
                      <a:pt x="1194995" y="2599627"/>
                    </a:cubicBezTo>
                    <a:cubicBezTo>
                      <a:pt x="1203255" y="2599627"/>
                      <a:pt x="1209959" y="2606312"/>
                      <a:pt x="1209959" y="2614550"/>
                    </a:cubicBezTo>
                    <a:lnTo>
                      <a:pt x="1209959" y="2619445"/>
                    </a:lnTo>
                    <a:cubicBezTo>
                      <a:pt x="1209959" y="2627682"/>
                      <a:pt x="1203255" y="2634368"/>
                      <a:pt x="1194995" y="2634368"/>
                    </a:cubicBezTo>
                    <a:close/>
                    <a:moveTo>
                      <a:pt x="1194995" y="2555334"/>
                    </a:moveTo>
                    <a:cubicBezTo>
                      <a:pt x="1186735" y="2555334"/>
                      <a:pt x="1180031" y="2548649"/>
                      <a:pt x="1180031" y="2540411"/>
                    </a:cubicBezTo>
                    <a:lnTo>
                      <a:pt x="1180031" y="2535517"/>
                    </a:lnTo>
                    <a:cubicBezTo>
                      <a:pt x="1180031" y="2527279"/>
                      <a:pt x="1186735" y="2520593"/>
                      <a:pt x="1194995" y="2520593"/>
                    </a:cubicBezTo>
                    <a:cubicBezTo>
                      <a:pt x="1203255" y="2520593"/>
                      <a:pt x="1209959" y="2527279"/>
                      <a:pt x="1209959" y="2535517"/>
                    </a:cubicBezTo>
                    <a:lnTo>
                      <a:pt x="1209959" y="2540411"/>
                    </a:lnTo>
                    <a:cubicBezTo>
                      <a:pt x="1209959" y="2548649"/>
                      <a:pt x="1203255" y="2555334"/>
                      <a:pt x="1194995" y="2555334"/>
                    </a:cubicBezTo>
                    <a:close/>
                    <a:moveTo>
                      <a:pt x="1194995" y="2476301"/>
                    </a:moveTo>
                    <a:cubicBezTo>
                      <a:pt x="1186735" y="2476301"/>
                      <a:pt x="1180031" y="2469616"/>
                      <a:pt x="1180031" y="2461378"/>
                    </a:cubicBezTo>
                    <a:lnTo>
                      <a:pt x="1180031" y="2456483"/>
                    </a:lnTo>
                    <a:cubicBezTo>
                      <a:pt x="1180031" y="2448246"/>
                      <a:pt x="1186735" y="2441560"/>
                      <a:pt x="1194995" y="2441560"/>
                    </a:cubicBezTo>
                    <a:cubicBezTo>
                      <a:pt x="1203255" y="2441560"/>
                      <a:pt x="1209959" y="2448246"/>
                      <a:pt x="1209959" y="2456483"/>
                    </a:cubicBezTo>
                    <a:lnTo>
                      <a:pt x="1209959" y="2461378"/>
                    </a:lnTo>
                    <a:cubicBezTo>
                      <a:pt x="1209959" y="2469616"/>
                      <a:pt x="1203255" y="2476301"/>
                      <a:pt x="1194995" y="2476301"/>
                    </a:cubicBezTo>
                    <a:close/>
                    <a:moveTo>
                      <a:pt x="1194995" y="2397268"/>
                    </a:moveTo>
                    <a:cubicBezTo>
                      <a:pt x="1186735" y="2397268"/>
                      <a:pt x="1180031" y="2390582"/>
                      <a:pt x="1180031" y="2382345"/>
                    </a:cubicBezTo>
                    <a:lnTo>
                      <a:pt x="1180031" y="2377450"/>
                    </a:lnTo>
                    <a:cubicBezTo>
                      <a:pt x="1180031" y="2369212"/>
                      <a:pt x="1186735" y="2362527"/>
                      <a:pt x="1194995" y="2362527"/>
                    </a:cubicBezTo>
                    <a:cubicBezTo>
                      <a:pt x="1203255" y="2362527"/>
                      <a:pt x="1209959" y="2369212"/>
                      <a:pt x="1209959" y="2377450"/>
                    </a:cubicBezTo>
                    <a:lnTo>
                      <a:pt x="1209959" y="2382345"/>
                    </a:lnTo>
                    <a:cubicBezTo>
                      <a:pt x="1209959" y="2390702"/>
                      <a:pt x="1203255" y="2397268"/>
                      <a:pt x="1194995" y="2397268"/>
                    </a:cubicBezTo>
                    <a:close/>
                    <a:moveTo>
                      <a:pt x="1194995" y="2318354"/>
                    </a:moveTo>
                    <a:cubicBezTo>
                      <a:pt x="1186735" y="2318354"/>
                      <a:pt x="1180031" y="2311668"/>
                      <a:pt x="1180031" y="2303431"/>
                    </a:cubicBezTo>
                    <a:lnTo>
                      <a:pt x="1180031" y="2298536"/>
                    </a:lnTo>
                    <a:cubicBezTo>
                      <a:pt x="1180031" y="2290298"/>
                      <a:pt x="1186735" y="2283613"/>
                      <a:pt x="1194995" y="2283613"/>
                    </a:cubicBezTo>
                    <a:cubicBezTo>
                      <a:pt x="1203255" y="2283613"/>
                      <a:pt x="1209959" y="2290298"/>
                      <a:pt x="1209959" y="2298536"/>
                    </a:cubicBezTo>
                    <a:lnTo>
                      <a:pt x="1209959" y="2303431"/>
                    </a:lnTo>
                    <a:cubicBezTo>
                      <a:pt x="1209959" y="2311668"/>
                      <a:pt x="1203255" y="2318354"/>
                      <a:pt x="1194995" y="2318354"/>
                    </a:cubicBezTo>
                    <a:close/>
                    <a:moveTo>
                      <a:pt x="1194995" y="2239321"/>
                    </a:moveTo>
                    <a:cubicBezTo>
                      <a:pt x="1186735" y="2239321"/>
                      <a:pt x="1180031" y="2232635"/>
                      <a:pt x="1180031" y="2224397"/>
                    </a:cubicBezTo>
                    <a:lnTo>
                      <a:pt x="1180031" y="2219502"/>
                    </a:lnTo>
                    <a:cubicBezTo>
                      <a:pt x="1180031" y="2211265"/>
                      <a:pt x="1186735" y="2204579"/>
                      <a:pt x="1194995" y="2204579"/>
                    </a:cubicBezTo>
                    <a:cubicBezTo>
                      <a:pt x="1203255" y="2204579"/>
                      <a:pt x="1209959" y="2211265"/>
                      <a:pt x="1209959" y="2219502"/>
                    </a:cubicBezTo>
                    <a:lnTo>
                      <a:pt x="1209959" y="2224397"/>
                    </a:lnTo>
                    <a:cubicBezTo>
                      <a:pt x="1209959" y="2232635"/>
                      <a:pt x="1203255" y="2239321"/>
                      <a:pt x="1194995" y="2239321"/>
                    </a:cubicBezTo>
                    <a:close/>
                    <a:moveTo>
                      <a:pt x="1194995" y="2160287"/>
                    </a:moveTo>
                    <a:cubicBezTo>
                      <a:pt x="1186735" y="2160287"/>
                      <a:pt x="1180031" y="2153601"/>
                      <a:pt x="1180031" y="2145364"/>
                    </a:cubicBezTo>
                    <a:lnTo>
                      <a:pt x="1180031" y="2140469"/>
                    </a:lnTo>
                    <a:cubicBezTo>
                      <a:pt x="1180031" y="2132231"/>
                      <a:pt x="1186735" y="2125546"/>
                      <a:pt x="1194995" y="2125546"/>
                    </a:cubicBezTo>
                    <a:cubicBezTo>
                      <a:pt x="1203255" y="2125546"/>
                      <a:pt x="1209959" y="2132231"/>
                      <a:pt x="1209959" y="2140469"/>
                    </a:cubicBezTo>
                    <a:lnTo>
                      <a:pt x="1209959" y="2145364"/>
                    </a:lnTo>
                    <a:cubicBezTo>
                      <a:pt x="1209959" y="2153601"/>
                      <a:pt x="1203255" y="2160287"/>
                      <a:pt x="1194995" y="2160287"/>
                    </a:cubicBezTo>
                    <a:close/>
                    <a:moveTo>
                      <a:pt x="1194995" y="2081254"/>
                    </a:moveTo>
                    <a:cubicBezTo>
                      <a:pt x="1186735" y="2081254"/>
                      <a:pt x="1180031" y="2074568"/>
                      <a:pt x="1180031" y="2066330"/>
                    </a:cubicBezTo>
                    <a:lnTo>
                      <a:pt x="1180031" y="2061436"/>
                    </a:lnTo>
                    <a:cubicBezTo>
                      <a:pt x="1180031" y="2053198"/>
                      <a:pt x="1186735" y="2046512"/>
                      <a:pt x="1194995" y="2046512"/>
                    </a:cubicBezTo>
                    <a:cubicBezTo>
                      <a:pt x="1203255" y="2046512"/>
                      <a:pt x="1209959" y="2053198"/>
                      <a:pt x="1209959" y="2061436"/>
                    </a:cubicBezTo>
                    <a:lnTo>
                      <a:pt x="1209959" y="2066330"/>
                    </a:lnTo>
                    <a:cubicBezTo>
                      <a:pt x="1209959" y="2074568"/>
                      <a:pt x="1203255" y="2081254"/>
                      <a:pt x="1194995" y="2081254"/>
                    </a:cubicBezTo>
                    <a:close/>
                    <a:moveTo>
                      <a:pt x="1194995" y="2002220"/>
                    </a:moveTo>
                    <a:cubicBezTo>
                      <a:pt x="1186735" y="2002220"/>
                      <a:pt x="1180031" y="1995535"/>
                      <a:pt x="1180031" y="1987297"/>
                    </a:cubicBezTo>
                    <a:lnTo>
                      <a:pt x="1180031" y="1982402"/>
                    </a:lnTo>
                    <a:cubicBezTo>
                      <a:pt x="1180031" y="1974165"/>
                      <a:pt x="1186735" y="1967479"/>
                      <a:pt x="1194995" y="1967479"/>
                    </a:cubicBezTo>
                    <a:cubicBezTo>
                      <a:pt x="1203255" y="1967479"/>
                      <a:pt x="1209959" y="1974165"/>
                      <a:pt x="1209959" y="1982402"/>
                    </a:cubicBezTo>
                    <a:lnTo>
                      <a:pt x="1209959" y="1987297"/>
                    </a:lnTo>
                    <a:cubicBezTo>
                      <a:pt x="1209959" y="1995535"/>
                      <a:pt x="1203255" y="2002220"/>
                      <a:pt x="1194995" y="2002220"/>
                    </a:cubicBezTo>
                    <a:close/>
                    <a:moveTo>
                      <a:pt x="1194995" y="1923187"/>
                    </a:moveTo>
                    <a:cubicBezTo>
                      <a:pt x="1186735" y="1923187"/>
                      <a:pt x="1180031" y="1916501"/>
                      <a:pt x="1180031" y="1908264"/>
                    </a:cubicBezTo>
                    <a:lnTo>
                      <a:pt x="1180031" y="1903369"/>
                    </a:lnTo>
                    <a:cubicBezTo>
                      <a:pt x="1180031" y="1895131"/>
                      <a:pt x="1186735" y="1888446"/>
                      <a:pt x="1194995" y="1888446"/>
                    </a:cubicBezTo>
                    <a:cubicBezTo>
                      <a:pt x="1203255" y="1888446"/>
                      <a:pt x="1209959" y="1895131"/>
                      <a:pt x="1209959" y="1903369"/>
                    </a:cubicBezTo>
                    <a:lnTo>
                      <a:pt x="1209959" y="1908264"/>
                    </a:lnTo>
                    <a:cubicBezTo>
                      <a:pt x="1209959" y="1916501"/>
                      <a:pt x="1203255" y="1923187"/>
                      <a:pt x="1194995" y="1923187"/>
                    </a:cubicBezTo>
                    <a:close/>
                    <a:moveTo>
                      <a:pt x="1194995" y="1844154"/>
                    </a:moveTo>
                    <a:cubicBezTo>
                      <a:pt x="1186735" y="1844154"/>
                      <a:pt x="1180031" y="1837468"/>
                      <a:pt x="1180031" y="1829230"/>
                    </a:cubicBezTo>
                    <a:lnTo>
                      <a:pt x="1180031" y="1824335"/>
                    </a:lnTo>
                    <a:cubicBezTo>
                      <a:pt x="1180031" y="1816098"/>
                      <a:pt x="1186735" y="1809412"/>
                      <a:pt x="1194995" y="1809412"/>
                    </a:cubicBezTo>
                    <a:cubicBezTo>
                      <a:pt x="1203255" y="1809412"/>
                      <a:pt x="1209959" y="1816098"/>
                      <a:pt x="1209959" y="1824335"/>
                    </a:cubicBezTo>
                    <a:lnTo>
                      <a:pt x="1209959" y="1829230"/>
                    </a:lnTo>
                    <a:cubicBezTo>
                      <a:pt x="1209959" y="1837468"/>
                      <a:pt x="1203255" y="1844154"/>
                      <a:pt x="1194995" y="1844154"/>
                    </a:cubicBezTo>
                    <a:close/>
                    <a:moveTo>
                      <a:pt x="1194995" y="1765240"/>
                    </a:moveTo>
                    <a:cubicBezTo>
                      <a:pt x="1186735" y="1765240"/>
                      <a:pt x="1180031" y="1758554"/>
                      <a:pt x="1180031" y="1750316"/>
                    </a:cubicBezTo>
                    <a:lnTo>
                      <a:pt x="1180031" y="1745421"/>
                    </a:lnTo>
                    <a:cubicBezTo>
                      <a:pt x="1180031" y="1737184"/>
                      <a:pt x="1186735" y="1730498"/>
                      <a:pt x="1194995" y="1730498"/>
                    </a:cubicBezTo>
                    <a:cubicBezTo>
                      <a:pt x="1203255" y="1730498"/>
                      <a:pt x="1209959" y="1737184"/>
                      <a:pt x="1209959" y="1745421"/>
                    </a:cubicBezTo>
                    <a:lnTo>
                      <a:pt x="1209959" y="1750316"/>
                    </a:lnTo>
                    <a:cubicBezTo>
                      <a:pt x="1209959" y="1758554"/>
                      <a:pt x="1203255" y="1765240"/>
                      <a:pt x="1194995" y="1765240"/>
                    </a:cubicBezTo>
                    <a:close/>
                    <a:moveTo>
                      <a:pt x="1194995" y="1686206"/>
                    </a:moveTo>
                    <a:cubicBezTo>
                      <a:pt x="1186735" y="1686206"/>
                      <a:pt x="1180031" y="1679520"/>
                      <a:pt x="1180031" y="1671283"/>
                    </a:cubicBezTo>
                    <a:lnTo>
                      <a:pt x="1180031" y="1666388"/>
                    </a:lnTo>
                    <a:cubicBezTo>
                      <a:pt x="1180031" y="1658150"/>
                      <a:pt x="1186735" y="1651465"/>
                      <a:pt x="1194995" y="1651465"/>
                    </a:cubicBezTo>
                    <a:cubicBezTo>
                      <a:pt x="1203255" y="1651465"/>
                      <a:pt x="1209959" y="1658150"/>
                      <a:pt x="1209959" y="1666388"/>
                    </a:cubicBezTo>
                    <a:lnTo>
                      <a:pt x="1209959" y="1671283"/>
                    </a:lnTo>
                    <a:cubicBezTo>
                      <a:pt x="1209959" y="1679520"/>
                      <a:pt x="1203255" y="1686206"/>
                      <a:pt x="1194995" y="1686206"/>
                    </a:cubicBezTo>
                    <a:close/>
                    <a:moveTo>
                      <a:pt x="1194995" y="1607173"/>
                    </a:moveTo>
                    <a:cubicBezTo>
                      <a:pt x="1186735" y="1607173"/>
                      <a:pt x="1180031" y="1600487"/>
                      <a:pt x="1180031" y="1592250"/>
                    </a:cubicBezTo>
                    <a:lnTo>
                      <a:pt x="1180031" y="1587355"/>
                    </a:lnTo>
                    <a:cubicBezTo>
                      <a:pt x="1180031" y="1579117"/>
                      <a:pt x="1186735" y="1572432"/>
                      <a:pt x="1194995" y="1572432"/>
                    </a:cubicBezTo>
                    <a:cubicBezTo>
                      <a:pt x="1203255" y="1572432"/>
                      <a:pt x="1209959" y="1579117"/>
                      <a:pt x="1209959" y="1587355"/>
                    </a:cubicBezTo>
                    <a:lnTo>
                      <a:pt x="1209959" y="1592250"/>
                    </a:lnTo>
                    <a:cubicBezTo>
                      <a:pt x="1209959" y="1600487"/>
                      <a:pt x="1203255" y="1607173"/>
                      <a:pt x="1194995" y="1607173"/>
                    </a:cubicBezTo>
                    <a:close/>
                    <a:moveTo>
                      <a:pt x="1194995" y="1528139"/>
                    </a:moveTo>
                    <a:cubicBezTo>
                      <a:pt x="1186735" y="1528139"/>
                      <a:pt x="1180031" y="1521454"/>
                      <a:pt x="1180031" y="1513216"/>
                    </a:cubicBezTo>
                    <a:lnTo>
                      <a:pt x="1180031" y="1508321"/>
                    </a:lnTo>
                    <a:cubicBezTo>
                      <a:pt x="1180031" y="1500084"/>
                      <a:pt x="1186735" y="1493398"/>
                      <a:pt x="1194995" y="1493398"/>
                    </a:cubicBezTo>
                    <a:cubicBezTo>
                      <a:pt x="1203255" y="1493398"/>
                      <a:pt x="1209959" y="1500084"/>
                      <a:pt x="1209959" y="1508321"/>
                    </a:cubicBezTo>
                    <a:lnTo>
                      <a:pt x="1209959" y="1513216"/>
                    </a:lnTo>
                    <a:cubicBezTo>
                      <a:pt x="1209959" y="1521454"/>
                      <a:pt x="1203255" y="1528139"/>
                      <a:pt x="1194995" y="1528139"/>
                    </a:cubicBezTo>
                    <a:close/>
                    <a:moveTo>
                      <a:pt x="1194995" y="1449106"/>
                    </a:moveTo>
                    <a:cubicBezTo>
                      <a:pt x="1186735" y="1449106"/>
                      <a:pt x="1180031" y="1442420"/>
                      <a:pt x="1180031" y="1434183"/>
                    </a:cubicBezTo>
                    <a:lnTo>
                      <a:pt x="1180031" y="1429288"/>
                    </a:lnTo>
                    <a:cubicBezTo>
                      <a:pt x="1180031" y="1421050"/>
                      <a:pt x="1186735" y="1414365"/>
                      <a:pt x="1194995" y="1414365"/>
                    </a:cubicBezTo>
                    <a:cubicBezTo>
                      <a:pt x="1203255" y="1414365"/>
                      <a:pt x="1209959" y="1421050"/>
                      <a:pt x="1209959" y="1429288"/>
                    </a:cubicBezTo>
                    <a:lnTo>
                      <a:pt x="1209959" y="1434183"/>
                    </a:lnTo>
                    <a:cubicBezTo>
                      <a:pt x="1209959" y="1442420"/>
                      <a:pt x="1203255" y="1449106"/>
                      <a:pt x="1194995" y="1449106"/>
                    </a:cubicBezTo>
                    <a:close/>
                    <a:moveTo>
                      <a:pt x="1194995" y="1370073"/>
                    </a:moveTo>
                    <a:cubicBezTo>
                      <a:pt x="1186735" y="1370073"/>
                      <a:pt x="1180031" y="1363387"/>
                      <a:pt x="1180031" y="1355149"/>
                    </a:cubicBezTo>
                    <a:lnTo>
                      <a:pt x="1180031" y="1350255"/>
                    </a:lnTo>
                    <a:cubicBezTo>
                      <a:pt x="1180031" y="1342017"/>
                      <a:pt x="1186735" y="1335331"/>
                      <a:pt x="1194995" y="1335331"/>
                    </a:cubicBezTo>
                    <a:cubicBezTo>
                      <a:pt x="1203255" y="1335331"/>
                      <a:pt x="1209959" y="1342017"/>
                      <a:pt x="1209959" y="1350255"/>
                    </a:cubicBezTo>
                    <a:lnTo>
                      <a:pt x="1209959" y="1355149"/>
                    </a:lnTo>
                    <a:cubicBezTo>
                      <a:pt x="1209959" y="1363387"/>
                      <a:pt x="1203255" y="1370073"/>
                      <a:pt x="1194995" y="1370073"/>
                    </a:cubicBezTo>
                    <a:close/>
                    <a:moveTo>
                      <a:pt x="1194995" y="1291039"/>
                    </a:moveTo>
                    <a:cubicBezTo>
                      <a:pt x="1186735" y="1291039"/>
                      <a:pt x="1180031" y="1284354"/>
                      <a:pt x="1180031" y="1276116"/>
                    </a:cubicBezTo>
                    <a:lnTo>
                      <a:pt x="1180031" y="1271221"/>
                    </a:lnTo>
                    <a:cubicBezTo>
                      <a:pt x="1180031" y="1262984"/>
                      <a:pt x="1186735" y="1256298"/>
                      <a:pt x="1194995" y="1256298"/>
                    </a:cubicBezTo>
                    <a:cubicBezTo>
                      <a:pt x="1203255" y="1256298"/>
                      <a:pt x="1209959" y="1262984"/>
                      <a:pt x="1209959" y="1271221"/>
                    </a:cubicBezTo>
                    <a:lnTo>
                      <a:pt x="1209959" y="1276116"/>
                    </a:lnTo>
                    <a:cubicBezTo>
                      <a:pt x="1209959" y="1284354"/>
                      <a:pt x="1203255" y="1291039"/>
                      <a:pt x="1194995" y="1291039"/>
                    </a:cubicBezTo>
                    <a:close/>
                    <a:moveTo>
                      <a:pt x="1194995" y="1212125"/>
                    </a:moveTo>
                    <a:cubicBezTo>
                      <a:pt x="1186735" y="1212125"/>
                      <a:pt x="1180031" y="1205440"/>
                      <a:pt x="1180031" y="1197202"/>
                    </a:cubicBezTo>
                    <a:lnTo>
                      <a:pt x="1180031" y="1192307"/>
                    </a:lnTo>
                    <a:cubicBezTo>
                      <a:pt x="1180031" y="1184070"/>
                      <a:pt x="1186735" y="1177384"/>
                      <a:pt x="1194995" y="1177384"/>
                    </a:cubicBezTo>
                    <a:cubicBezTo>
                      <a:pt x="1203255" y="1177384"/>
                      <a:pt x="1209959" y="1184070"/>
                      <a:pt x="1209959" y="1192307"/>
                    </a:cubicBezTo>
                    <a:lnTo>
                      <a:pt x="1209959" y="1197202"/>
                    </a:lnTo>
                    <a:cubicBezTo>
                      <a:pt x="1209959" y="1205440"/>
                      <a:pt x="1203255" y="1212125"/>
                      <a:pt x="1194995" y="1212125"/>
                    </a:cubicBezTo>
                    <a:close/>
                    <a:moveTo>
                      <a:pt x="719248" y="1206514"/>
                    </a:moveTo>
                    <a:lnTo>
                      <a:pt x="714340" y="1206514"/>
                    </a:lnTo>
                    <a:cubicBezTo>
                      <a:pt x="706080" y="1206514"/>
                      <a:pt x="699376" y="1199829"/>
                      <a:pt x="699376" y="1191591"/>
                    </a:cubicBezTo>
                    <a:cubicBezTo>
                      <a:pt x="699376" y="1183353"/>
                      <a:pt x="706080" y="1176668"/>
                      <a:pt x="714340" y="1176668"/>
                    </a:cubicBezTo>
                    <a:lnTo>
                      <a:pt x="719248" y="1176668"/>
                    </a:lnTo>
                    <a:cubicBezTo>
                      <a:pt x="727509" y="1176668"/>
                      <a:pt x="734213" y="1183353"/>
                      <a:pt x="734213" y="1191591"/>
                    </a:cubicBezTo>
                    <a:cubicBezTo>
                      <a:pt x="734213" y="1199829"/>
                      <a:pt x="727509" y="1206514"/>
                      <a:pt x="719248" y="1206514"/>
                    </a:cubicBezTo>
                    <a:close/>
                    <a:moveTo>
                      <a:pt x="640117" y="1206514"/>
                    </a:moveTo>
                    <a:lnTo>
                      <a:pt x="635208" y="1206514"/>
                    </a:lnTo>
                    <a:cubicBezTo>
                      <a:pt x="626948" y="1206514"/>
                      <a:pt x="620244" y="1199829"/>
                      <a:pt x="620244" y="1191591"/>
                    </a:cubicBezTo>
                    <a:cubicBezTo>
                      <a:pt x="620244" y="1183353"/>
                      <a:pt x="626948" y="1176668"/>
                      <a:pt x="635208" y="1176668"/>
                    </a:cubicBezTo>
                    <a:lnTo>
                      <a:pt x="640117" y="1176668"/>
                    </a:lnTo>
                    <a:cubicBezTo>
                      <a:pt x="648377" y="1176668"/>
                      <a:pt x="655081" y="1183353"/>
                      <a:pt x="655081" y="1191591"/>
                    </a:cubicBezTo>
                    <a:cubicBezTo>
                      <a:pt x="654961" y="1199829"/>
                      <a:pt x="648377" y="1206514"/>
                      <a:pt x="640117" y="1206514"/>
                    </a:cubicBezTo>
                    <a:close/>
                    <a:moveTo>
                      <a:pt x="798500" y="1206514"/>
                    </a:moveTo>
                    <a:lnTo>
                      <a:pt x="793591" y="1206514"/>
                    </a:lnTo>
                    <a:cubicBezTo>
                      <a:pt x="785331" y="1206514"/>
                      <a:pt x="778627" y="1199829"/>
                      <a:pt x="778627" y="1191591"/>
                    </a:cubicBezTo>
                    <a:cubicBezTo>
                      <a:pt x="778627" y="1183353"/>
                      <a:pt x="785331" y="1176668"/>
                      <a:pt x="793591" y="1176668"/>
                    </a:cubicBezTo>
                    <a:lnTo>
                      <a:pt x="798500" y="1176668"/>
                    </a:lnTo>
                    <a:cubicBezTo>
                      <a:pt x="806760" y="1176668"/>
                      <a:pt x="813464" y="1183353"/>
                      <a:pt x="813464" y="1191591"/>
                    </a:cubicBezTo>
                    <a:cubicBezTo>
                      <a:pt x="813464" y="1199829"/>
                      <a:pt x="806760" y="1206514"/>
                      <a:pt x="798500" y="1206514"/>
                    </a:cubicBezTo>
                    <a:close/>
                    <a:moveTo>
                      <a:pt x="560866" y="1204962"/>
                    </a:moveTo>
                    <a:cubicBezTo>
                      <a:pt x="560506" y="1204962"/>
                      <a:pt x="560147" y="1204962"/>
                      <a:pt x="559788" y="1204962"/>
                    </a:cubicBezTo>
                    <a:lnTo>
                      <a:pt x="554760" y="1204604"/>
                    </a:lnTo>
                    <a:cubicBezTo>
                      <a:pt x="546500" y="1203888"/>
                      <a:pt x="540394" y="1196725"/>
                      <a:pt x="541113" y="1188487"/>
                    </a:cubicBezTo>
                    <a:cubicBezTo>
                      <a:pt x="541831" y="1180249"/>
                      <a:pt x="549014" y="1174161"/>
                      <a:pt x="557274" y="1174877"/>
                    </a:cubicBezTo>
                    <a:lnTo>
                      <a:pt x="562063" y="1175235"/>
                    </a:lnTo>
                    <a:cubicBezTo>
                      <a:pt x="570323" y="1175832"/>
                      <a:pt x="576548" y="1182995"/>
                      <a:pt x="575830" y="1191233"/>
                    </a:cubicBezTo>
                    <a:cubicBezTo>
                      <a:pt x="575231" y="1198993"/>
                      <a:pt x="568647" y="1204962"/>
                      <a:pt x="560866" y="1204962"/>
                    </a:cubicBezTo>
                    <a:close/>
                    <a:moveTo>
                      <a:pt x="482572" y="1193859"/>
                    </a:moveTo>
                    <a:cubicBezTo>
                      <a:pt x="481495" y="1193859"/>
                      <a:pt x="480537" y="1193740"/>
                      <a:pt x="479460" y="1193501"/>
                    </a:cubicBezTo>
                    <a:lnTo>
                      <a:pt x="474551" y="1192427"/>
                    </a:lnTo>
                    <a:cubicBezTo>
                      <a:pt x="466530" y="1190636"/>
                      <a:pt x="461382" y="1182756"/>
                      <a:pt x="463178" y="1174638"/>
                    </a:cubicBezTo>
                    <a:cubicBezTo>
                      <a:pt x="464974" y="1166639"/>
                      <a:pt x="472875" y="1161506"/>
                      <a:pt x="481016" y="1163297"/>
                    </a:cubicBezTo>
                    <a:lnTo>
                      <a:pt x="485804" y="1164371"/>
                    </a:lnTo>
                    <a:cubicBezTo>
                      <a:pt x="493945" y="1166042"/>
                      <a:pt x="499093" y="1174041"/>
                      <a:pt x="497297" y="1182040"/>
                    </a:cubicBezTo>
                    <a:cubicBezTo>
                      <a:pt x="495621" y="1189084"/>
                      <a:pt x="489396" y="1193859"/>
                      <a:pt x="482572" y="1193859"/>
                    </a:cubicBezTo>
                    <a:close/>
                    <a:moveTo>
                      <a:pt x="406314" y="1172370"/>
                    </a:moveTo>
                    <a:cubicBezTo>
                      <a:pt x="404638" y="1172370"/>
                      <a:pt x="402962" y="1172131"/>
                      <a:pt x="401286" y="1171534"/>
                    </a:cubicBezTo>
                    <a:lnTo>
                      <a:pt x="396497" y="1169863"/>
                    </a:lnTo>
                    <a:cubicBezTo>
                      <a:pt x="388716" y="1166997"/>
                      <a:pt x="384765" y="1158402"/>
                      <a:pt x="387638" y="1150761"/>
                    </a:cubicBezTo>
                    <a:cubicBezTo>
                      <a:pt x="390511" y="1143001"/>
                      <a:pt x="399011" y="1139061"/>
                      <a:pt x="406793" y="1141926"/>
                    </a:cubicBezTo>
                    <a:lnTo>
                      <a:pt x="411342" y="1143598"/>
                    </a:lnTo>
                    <a:cubicBezTo>
                      <a:pt x="419123" y="1146344"/>
                      <a:pt x="423193" y="1154939"/>
                      <a:pt x="420440" y="1162700"/>
                    </a:cubicBezTo>
                    <a:cubicBezTo>
                      <a:pt x="418285" y="1168549"/>
                      <a:pt x="412539" y="1172370"/>
                      <a:pt x="406314" y="1172370"/>
                    </a:cubicBezTo>
                    <a:close/>
                    <a:moveTo>
                      <a:pt x="333766" y="1140852"/>
                    </a:moveTo>
                    <a:cubicBezTo>
                      <a:pt x="331492" y="1140852"/>
                      <a:pt x="329098" y="1140255"/>
                      <a:pt x="326823" y="1139181"/>
                    </a:cubicBezTo>
                    <a:lnTo>
                      <a:pt x="322394" y="1136793"/>
                    </a:lnTo>
                    <a:cubicBezTo>
                      <a:pt x="315091" y="1132973"/>
                      <a:pt x="312338" y="1123899"/>
                      <a:pt x="316168" y="1116617"/>
                    </a:cubicBezTo>
                    <a:cubicBezTo>
                      <a:pt x="319999" y="1109334"/>
                      <a:pt x="329098" y="1106588"/>
                      <a:pt x="336400" y="1110409"/>
                    </a:cubicBezTo>
                    <a:lnTo>
                      <a:pt x="340710" y="1112677"/>
                    </a:lnTo>
                    <a:cubicBezTo>
                      <a:pt x="348013" y="1116497"/>
                      <a:pt x="350886" y="1125451"/>
                      <a:pt x="347055" y="1132853"/>
                    </a:cubicBezTo>
                    <a:cubicBezTo>
                      <a:pt x="344421" y="1137987"/>
                      <a:pt x="339154" y="1140852"/>
                      <a:pt x="333766" y="1140852"/>
                    </a:cubicBezTo>
                    <a:close/>
                    <a:moveTo>
                      <a:pt x="1194995" y="1133092"/>
                    </a:moveTo>
                    <a:cubicBezTo>
                      <a:pt x="1186735" y="1133092"/>
                      <a:pt x="1180031" y="1126406"/>
                      <a:pt x="1180031" y="1118169"/>
                    </a:cubicBezTo>
                    <a:lnTo>
                      <a:pt x="1180031" y="1113274"/>
                    </a:lnTo>
                    <a:cubicBezTo>
                      <a:pt x="1180031" y="1105036"/>
                      <a:pt x="1186735" y="1098351"/>
                      <a:pt x="1194995" y="1098351"/>
                    </a:cubicBezTo>
                    <a:cubicBezTo>
                      <a:pt x="1203255" y="1098351"/>
                      <a:pt x="1209959" y="1105036"/>
                      <a:pt x="1209959" y="1113274"/>
                    </a:cubicBezTo>
                    <a:lnTo>
                      <a:pt x="1209959" y="1118169"/>
                    </a:lnTo>
                    <a:cubicBezTo>
                      <a:pt x="1209959" y="1126406"/>
                      <a:pt x="1203255" y="1133092"/>
                      <a:pt x="1194995" y="1133092"/>
                    </a:cubicBezTo>
                    <a:close/>
                    <a:moveTo>
                      <a:pt x="266128" y="1099903"/>
                    </a:moveTo>
                    <a:cubicBezTo>
                      <a:pt x="263135" y="1099903"/>
                      <a:pt x="260142" y="1099067"/>
                      <a:pt x="257508" y="1097157"/>
                    </a:cubicBezTo>
                    <a:lnTo>
                      <a:pt x="253318" y="1094172"/>
                    </a:lnTo>
                    <a:cubicBezTo>
                      <a:pt x="246614" y="1089397"/>
                      <a:pt x="245058" y="1080085"/>
                      <a:pt x="249846" y="1073399"/>
                    </a:cubicBezTo>
                    <a:cubicBezTo>
                      <a:pt x="254635" y="1066713"/>
                      <a:pt x="263973" y="1065161"/>
                      <a:pt x="270677" y="1069937"/>
                    </a:cubicBezTo>
                    <a:lnTo>
                      <a:pt x="274627" y="1072683"/>
                    </a:lnTo>
                    <a:cubicBezTo>
                      <a:pt x="281331" y="1077458"/>
                      <a:pt x="283007" y="1086770"/>
                      <a:pt x="278219" y="1093456"/>
                    </a:cubicBezTo>
                    <a:cubicBezTo>
                      <a:pt x="275465" y="1097754"/>
                      <a:pt x="270796" y="1099903"/>
                      <a:pt x="266128" y="1099903"/>
                    </a:cubicBezTo>
                    <a:close/>
                    <a:moveTo>
                      <a:pt x="1194995" y="1054059"/>
                    </a:moveTo>
                    <a:cubicBezTo>
                      <a:pt x="1186735" y="1054059"/>
                      <a:pt x="1180031" y="1047373"/>
                      <a:pt x="1180031" y="1039135"/>
                    </a:cubicBezTo>
                    <a:lnTo>
                      <a:pt x="1180031" y="1034240"/>
                    </a:lnTo>
                    <a:cubicBezTo>
                      <a:pt x="1180031" y="1026003"/>
                      <a:pt x="1186735" y="1019317"/>
                      <a:pt x="1194995" y="1019317"/>
                    </a:cubicBezTo>
                    <a:cubicBezTo>
                      <a:pt x="1203255" y="1019317"/>
                      <a:pt x="1209959" y="1026003"/>
                      <a:pt x="1209959" y="1034240"/>
                    </a:cubicBezTo>
                    <a:lnTo>
                      <a:pt x="1209959" y="1039135"/>
                    </a:lnTo>
                    <a:cubicBezTo>
                      <a:pt x="1209959" y="1047373"/>
                      <a:pt x="1203255" y="1054059"/>
                      <a:pt x="1194995" y="1054059"/>
                    </a:cubicBezTo>
                    <a:close/>
                    <a:moveTo>
                      <a:pt x="204594" y="1050358"/>
                    </a:moveTo>
                    <a:cubicBezTo>
                      <a:pt x="201003" y="1050358"/>
                      <a:pt x="197292" y="1049044"/>
                      <a:pt x="194418" y="1046418"/>
                    </a:cubicBezTo>
                    <a:lnTo>
                      <a:pt x="190707" y="1042956"/>
                    </a:lnTo>
                    <a:cubicBezTo>
                      <a:pt x="184721" y="1037345"/>
                      <a:pt x="184362" y="1027913"/>
                      <a:pt x="189989" y="1021824"/>
                    </a:cubicBezTo>
                    <a:cubicBezTo>
                      <a:pt x="195616" y="1015855"/>
                      <a:pt x="205073" y="1015497"/>
                      <a:pt x="211179" y="1021108"/>
                    </a:cubicBezTo>
                    <a:lnTo>
                      <a:pt x="214770" y="1024451"/>
                    </a:lnTo>
                    <a:cubicBezTo>
                      <a:pt x="220875" y="1030062"/>
                      <a:pt x="221235" y="1039493"/>
                      <a:pt x="215608" y="1045582"/>
                    </a:cubicBezTo>
                    <a:cubicBezTo>
                      <a:pt x="212615" y="1048686"/>
                      <a:pt x="208545" y="1050358"/>
                      <a:pt x="204594" y="1050358"/>
                    </a:cubicBezTo>
                    <a:close/>
                    <a:moveTo>
                      <a:pt x="150124" y="993052"/>
                    </a:moveTo>
                    <a:cubicBezTo>
                      <a:pt x="145814" y="993052"/>
                      <a:pt x="141504" y="991262"/>
                      <a:pt x="138631" y="987680"/>
                    </a:cubicBezTo>
                    <a:lnTo>
                      <a:pt x="135399" y="983740"/>
                    </a:lnTo>
                    <a:cubicBezTo>
                      <a:pt x="130132" y="977293"/>
                      <a:pt x="131209" y="967981"/>
                      <a:pt x="137554" y="962728"/>
                    </a:cubicBezTo>
                    <a:cubicBezTo>
                      <a:pt x="144019" y="957475"/>
                      <a:pt x="153356" y="958550"/>
                      <a:pt x="158624" y="964877"/>
                    </a:cubicBezTo>
                    <a:lnTo>
                      <a:pt x="161736" y="968578"/>
                    </a:lnTo>
                    <a:cubicBezTo>
                      <a:pt x="167004" y="974906"/>
                      <a:pt x="166046" y="984337"/>
                      <a:pt x="159701" y="989590"/>
                    </a:cubicBezTo>
                    <a:cubicBezTo>
                      <a:pt x="156948" y="991859"/>
                      <a:pt x="153476" y="993052"/>
                      <a:pt x="150124" y="993052"/>
                    </a:cubicBezTo>
                    <a:close/>
                    <a:moveTo>
                      <a:pt x="1194995" y="975025"/>
                    </a:moveTo>
                    <a:cubicBezTo>
                      <a:pt x="1186735" y="975025"/>
                      <a:pt x="1180031" y="968340"/>
                      <a:pt x="1180031" y="960102"/>
                    </a:cubicBezTo>
                    <a:lnTo>
                      <a:pt x="1180031" y="955207"/>
                    </a:lnTo>
                    <a:cubicBezTo>
                      <a:pt x="1180031" y="946969"/>
                      <a:pt x="1186735" y="940284"/>
                      <a:pt x="1194995" y="940284"/>
                    </a:cubicBezTo>
                    <a:cubicBezTo>
                      <a:pt x="1203255" y="940284"/>
                      <a:pt x="1209959" y="946969"/>
                      <a:pt x="1209959" y="955207"/>
                    </a:cubicBezTo>
                    <a:lnTo>
                      <a:pt x="1209959" y="960102"/>
                    </a:lnTo>
                    <a:cubicBezTo>
                      <a:pt x="1209959" y="968340"/>
                      <a:pt x="1203255" y="975025"/>
                      <a:pt x="1194995" y="975025"/>
                    </a:cubicBezTo>
                    <a:close/>
                    <a:moveTo>
                      <a:pt x="103914" y="928942"/>
                    </a:moveTo>
                    <a:cubicBezTo>
                      <a:pt x="98886" y="928942"/>
                      <a:pt x="94097" y="926435"/>
                      <a:pt x="91224" y="921899"/>
                    </a:cubicBezTo>
                    <a:lnTo>
                      <a:pt x="88590" y="917601"/>
                    </a:lnTo>
                    <a:cubicBezTo>
                      <a:pt x="84281" y="910557"/>
                      <a:pt x="86555" y="901364"/>
                      <a:pt x="93499" y="897066"/>
                    </a:cubicBezTo>
                    <a:cubicBezTo>
                      <a:pt x="100562" y="892768"/>
                      <a:pt x="109780" y="895037"/>
                      <a:pt x="114090" y="901961"/>
                    </a:cubicBezTo>
                    <a:lnTo>
                      <a:pt x="116604" y="906020"/>
                    </a:lnTo>
                    <a:cubicBezTo>
                      <a:pt x="121033" y="913064"/>
                      <a:pt x="118878" y="922257"/>
                      <a:pt x="111815" y="926555"/>
                    </a:cubicBezTo>
                    <a:cubicBezTo>
                      <a:pt x="109301" y="928226"/>
                      <a:pt x="106548" y="928942"/>
                      <a:pt x="103914" y="928942"/>
                    </a:cubicBezTo>
                    <a:close/>
                    <a:moveTo>
                      <a:pt x="1194995" y="895992"/>
                    </a:moveTo>
                    <a:cubicBezTo>
                      <a:pt x="1186735" y="895992"/>
                      <a:pt x="1180031" y="889306"/>
                      <a:pt x="1180031" y="881069"/>
                    </a:cubicBezTo>
                    <a:lnTo>
                      <a:pt x="1180031" y="876174"/>
                    </a:lnTo>
                    <a:cubicBezTo>
                      <a:pt x="1180031" y="867936"/>
                      <a:pt x="1186735" y="861251"/>
                      <a:pt x="1194995" y="861251"/>
                    </a:cubicBezTo>
                    <a:cubicBezTo>
                      <a:pt x="1203255" y="861251"/>
                      <a:pt x="1209959" y="867936"/>
                      <a:pt x="1209959" y="876174"/>
                    </a:cubicBezTo>
                    <a:lnTo>
                      <a:pt x="1209959" y="881069"/>
                    </a:lnTo>
                    <a:cubicBezTo>
                      <a:pt x="1209959" y="889306"/>
                      <a:pt x="1203255" y="895992"/>
                      <a:pt x="1194995" y="895992"/>
                    </a:cubicBezTo>
                    <a:close/>
                    <a:moveTo>
                      <a:pt x="66563" y="859340"/>
                    </a:moveTo>
                    <a:cubicBezTo>
                      <a:pt x="60817" y="859340"/>
                      <a:pt x="55429" y="856117"/>
                      <a:pt x="52916" y="850506"/>
                    </a:cubicBezTo>
                    <a:lnTo>
                      <a:pt x="50880" y="845850"/>
                    </a:lnTo>
                    <a:cubicBezTo>
                      <a:pt x="47528" y="838328"/>
                      <a:pt x="51000" y="829494"/>
                      <a:pt x="58542" y="826151"/>
                    </a:cubicBezTo>
                    <a:cubicBezTo>
                      <a:pt x="66084" y="822808"/>
                      <a:pt x="74943" y="826270"/>
                      <a:pt x="78295" y="833792"/>
                    </a:cubicBezTo>
                    <a:lnTo>
                      <a:pt x="80210" y="838209"/>
                    </a:lnTo>
                    <a:cubicBezTo>
                      <a:pt x="83562" y="845730"/>
                      <a:pt x="80210" y="854565"/>
                      <a:pt x="72668" y="857908"/>
                    </a:cubicBezTo>
                    <a:cubicBezTo>
                      <a:pt x="70753" y="858863"/>
                      <a:pt x="68598" y="859340"/>
                      <a:pt x="66563" y="859340"/>
                    </a:cubicBezTo>
                    <a:close/>
                    <a:moveTo>
                      <a:pt x="1194995" y="816958"/>
                    </a:moveTo>
                    <a:cubicBezTo>
                      <a:pt x="1186735" y="816958"/>
                      <a:pt x="1180031" y="810273"/>
                      <a:pt x="1180031" y="802035"/>
                    </a:cubicBezTo>
                    <a:lnTo>
                      <a:pt x="1180031" y="797140"/>
                    </a:lnTo>
                    <a:cubicBezTo>
                      <a:pt x="1180031" y="788903"/>
                      <a:pt x="1186735" y="782217"/>
                      <a:pt x="1194995" y="782217"/>
                    </a:cubicBezTo>
                    <a:cubicBezTo>
                      <a:pt x="1203255" y="782217"/>
                      <a:pt x="1209959" y="788903"/>
                      <a:pt x="1209959" y="797140"/>
                    </a:cubicBezTo>
                    <a:lnTo>
                      <a:pt x="1209959" y="802035"/>
                    </a:lnTo>
                    <a:cubicBezTo>
                      <a:pt x="1209959" y="810273"/>
                      <a:pt x="1203255" y="816958"/>
                      <a:pt x="1194995" y="816958"/>
                    </a:cubicBezTo>
                    <a:close/>
                    <a:moveTo>
                      <a:pt x="39029" y="785202"/>
                    </a:moveTo>
                    <a:cubicBezTo>
                      <a:pt x="32564" y="785202"/>
                      <a:pt x="26578" y="781023"/>
                      <a:pt x="24663" y="774457"/>
                    </a:cubicBezTo>
                    <a:lnTo>
                      <a:pt x="23226" y="769562"/>
                    </a:lnTo>
                    <a:cubicBezTo>
                      <a:pt x="20952" y="761683"/>
                      <a:pt x="25501" y="753326"/>
                      <a:pt x="33522" y="751057"/>
                    </a:cubicBezTo>
                    <a:cubicBezTo>
                      <a:pt x="41423" y="748789"/>
                      <a:pt x="49803" y="753326"/>
                      <a:pt x="52077" y="761325"/>
                    </a:cubicBezTo>
                    <a:lnTo>
                      <a:pt x="53394" y="765981"/>
                    </a:lnTo>
                    <a:cubicBezTo>
                      <a:pt x="55789" y="773860"/>
                      <a:pt x="51240" y="782217"/>
                      <a:pt x="43338" y="784485"/>
                    </a:cubicBezTo>
                    <a:cubicBezTo>
                      <a:pt x="41902" y="784963"/>
                      <a:pt x="40465" y="785202"/>
                      <a:pt x="39029" y="785202"/>
                    </a:cubicBezTo>
                    <a:close/>
                    <a:moveTo>
                      <a:pt x="1194995" y="737925"/>
                    </a:moveTo>
                    <a:cubicBezTo>
                      <a:pt x="1186735" y="737925"/>
                      <a:pt x="1180031" y="731239"/>
                      <a:pt x="1180031" y="723002"/>
                    </a:cubicBezTo>
                    <a:lnTo>
                      <a:pt x="1180031" y="718107"/>
                    </a:lnTo>
                    <a:cubicBezTo>
                      <a:pt x="1180031" y="709869"/>
                      <a:pt x="1186735" y="703184"/>
                      <a:pt x="1194995" y="703184"/>
                    </a:cubicBezTo>
                    <a:cubicBezTo>
                      <a:pt x="1203255" y="703184"/>
                      <a:pt x="1209959" y="709869"/>
                      <a:pt x="1209959" y="718107"/>
                    </a:cubicBezTo>
                    <a:lnTo>
                      <a:pt x="1209959" y="723002"/>
                    </a:lnTo>
                    <a:cubicBezTo>
                      <a:pt x="1209959" y="731239"/>
                      <a:pt x="1203255" y="737925"/>
                      <a:pt x="1194995" y="737925"/>
                    </a:cubicBezTo>
                    <a:close/>
                    <a:moveTo>
                      <a:pt x="21790" y="708198"/>
                    </a:moveTo>
                    <a:cubicBezTo>
                      <a:pt x="14487" y="708198"/>
                      <a:pt x="8142" y="702945"/>
                      <a:pt x="7065" y="695543"/>
                    </a:cubicBezTo>
                    <a:lnTo>
                      <a:pt x="6346" y="690529"/>
                    </a:lnTo>
                    <a:cubicBezTo>
                      <a:pt x="5149" y="682411"/>
                      <a:pt x="10895" y="674770"/>
                      <a:pt x="19036" y="673576"/>
                    </a:cubicBezTo>
                    <a:cubicBezTo>
                      <a:pt x="27177" y="672382"/>
                      <a:pt x="34838" y="678113"/>
                      <a:pt x="36036" y="686231"/>
                    </a:cubicBezTo>
                    <a:lnTo>
                      <a:pt x="36754" y="691006"/>
                    </a:lnTo>
                    <a:cubicBezTo>
                      <a:pt x="37951" y="699125"/>
                      <a:pt x="32444" y="706765"/>
                      <a:pt x="24184" y="708079"/>
                    </a:cubicBezTo>
                    <a:cubicBezTo>
                      <a:pt x="23346" y="708079"/>
                      <a:pt x="22508" y="708198"/>
                      <a:pt x="21790" y="708198"/>
                    </a:cubicBezTo>
                    <a:close/>
                    <a:moveTo>
                      <a:pt x="1194995" y="658892"/>
                    </a:moveTo>
                    <a:cubicBezTo>
                      <a:pt x="1186735" y="658892"/>
                      <a:pt x="1180031" y="652206"/>
                      <a:pt x="1180031" y="643968"/>
                    </a:cubicBezTo>
                    <a:lnTo>
                      <a:pt x="1180031" y="639074"/>
                    </a:lnTo>
                    <a:cubicBezTo>
                      <a:pt x="1180031" y="630836"/>
                      <a:pt x="1186735" y="624150"/>
                      <a:pt x="1194995" y="624150"/>
                    </a:cubicBezTo>
                    <a:cubicBezTo>
                      <a:pt x="1203255" y="624150"/>
                      <a:pt x="1209959" y="630836"/>
                      <a:pt x="1209959" y="639074"/>
                    </a:cubicBezTo>
                    <a:lnTo>
                      <a:pt x="1209959" y="643968"/>
                    </a:lnTo>
                    <a:cubicBezTo>
                      <a:pt x="1209959" y="652206"/>
                      <a:pt x="1203255" y="658892"/>
                      <a:pt x="1194995" y="658892"/>
                    </a:cubicBezTo>
                    <a:close/>
                    <a:moveTo>
                      <a:pt x="15086" y="629523"/>
                    </a:moveTo>
                    <a:cubicBezTo>
                      <a:pt x="6945" y="629523"/>
                      <a:pt x="241" y="623076"/>
                      <a:pt x="121" y="614838"/>
                    </a:cubicBezTo>
                    <a:lnTo>
                      <a:pt x="2" y="609824"/>
                    </a:lnTo>
                    <a:cubicBezTo>
                      <a:pt x="-118" y="601586"/>
                      <a:pt x="6586" y="594782"/>
                      <a:pt x="14846" y="594782"/>
                    </a:cubicBezTo>
                    <a:cubicBezTo>
                      <a:pt x="22987" y="594543"/>
                      <a:pt x="29930" y="601348"/>
                      <a:pt x="29930" y="609585"/>
                    </a:cubicBezTo>
                    <a:lnTo>
                      <a:pt x="30050" y="614361"/>
                    </a:lnTo>
                    <a:cubicBezTo>
                      <a:pt x="30170" y="622598"/>
                      <a:pt x="23585" y="629403"/>
                      <a:pt x="15325" y="629523"/>
                    </a:cubicBezTo>
                    <a:cubicBezTo>
                      <a:pt x="15205" y="629523"/>
                      <a:pt x="15086" y="629523"/>
                      <a:pt x="15086" y="629523"/>
                    </a:cubicBezTo>
                    <a:close/>
                    <a:moveTo>
                      <a:pt x="1193678" y="579978"/>
                    </a:moveTo>
                    <a:cubicBezTo>
                      <a:pt x="1185897" y="579978"/>
                      <a:pt x="1179312" y="573889"/>
                      <a:pt x="1178714" y="566010"/>
                    </a:cubicBezTo>
                    <a:lnTo>
                      <a:pt x="1178355" y="561234"/>
                    </a:lnTo>
                    <a:cubicBezTo>
                      <a:pt x="1177756" y="552996"/>
                      <a:pt x="1183981" y="545833"/>
                      <a:pt x="1192241" y="545236"/>
                    </a:cubicBezTo>
                    <a:cubicBezTo>
                      <a:pt x="1200502" y="544639"/>
                      <a:pt x="1207685" y="550848"/>
                      <a:pt x="1208284" y="559085"/>
                    </a:cubicBezTo>
                    <a:lnTo>
                      <a:pt x="1208643" y="564099"/>
                    </a:lnTo>
                    <a:cubicBezTo>
                      <a:pt x="1209121" y="572337"/>
                      <a:pt x="1202896" y="579381"/>
                      <a:pt x="1194636" y="579978"/>
                    </a:cubicBezTo>
                    <a:cubicBezTo>
                      <a:pt x="1194397" y="579978"/>
                      <a:pt x="1194037" y="579978"/>
                      <a:pt x="1193678" y="579978"/>
                    </a:cubicBezTo>
                    <a:close/>
                    <a:moveTo>
                      <a:pt x="18797" y="550728"/>
                    </a:moveTo>
                    <a:cubicBezTo>
                      <a:pt x="18198" y="550728"/>
                      <a:pt x="17600" y="550728"/>
                      <a:pt x="17121" y="550609"/>
                    </a:cubicBezTo>
                    <a:cubicBezTo>
                      <a:pt x="8860" y="549654"/>
                      <a:pt x="2994" y="542252"/>
                      <a:pt x="3952" y="534134"/>
                    </a:cubicBezTo>
                    <a:lnTo>
                      <a:pt x="4551" y="529119"/>
                    </a:lnTo>
                    <a:cubicBezTo>
                      <a:pt x="5508" y="520882"/>
                      <a:pt x="13050" y="515151"/>
                      <a:pt x="21191" y="516106"/>
                    </a:cubicBezTo>
                    <a:cubicBezTo>
                      <a:pt x="29451" y="517061"/>
                      <a:pt x="35198" y="524583"/>
                      <a:pt x="34240" y="532701"/>
                    </a:cubicBezTo>
                    <a:lnTo>
                      <a:pt x="33641" y="537476"/>
                    </a:lnTo>
                    <a:cubicBezTo>
                      <a:pt x="32803" y="545117"/>
                      <a:pt x="26339" y="550728"/>
                      <a:pt x="18797" y="550728"/>
                    </a:cubicBezTo>
                    <a:close/>
                    <a:moveTo>
                      <a:pt x="1183383" y="501661"/>
                    </a:moveTo>
                    <a:cubicBezTo>
                      <a:pt x="1176439" y="501661"/>
                      <a:pt x="1170094" y="496766"/>
                      <a:pt x="1168777" y="489722"/>
                    </a:cubicBezTo>
                    <a:lnTo>
                      <a:pt x="1167820" y="485066"/>
                    </a:lnTo>
                    <a:cubicBezTo>
                      <a:pt x="1166144" y="476948"/>
                      <a:pt x="1171291" y="469068"/>
                      <a:pt x="1179432" y="467397"/>
                    </a:cubicBezTo>
                    <a:cubicBezTo>
                      <a:pt x="1187573" y="465725"/>
                      <a:pt x="1195474" y="470859"/>
                      <a:pt x="1197150" y="478977"/>
                    </a:cubicBezTo>
                    <a:lnTo>
                      <a:pt x="1198227" y="483992"/>
                    </a:lnTo>
                    <a:cubicBezTo>
                      <a:pt x="1199903" y="492110"/>
                      <a:pt x="1194636" y="499989"/>
                      <a:pt x="1186495" y="501541"/>
                    </a:cubicBezTo>
                    <a:cubicBezTo>
                      <a:pt x="1185298" y="501661"/>
                      <a:pt x="1184341" y="501661"/>
                      <a:pt x="1183383" y="501661"/>
                    </a:cubicBezTo>
                    <a:close/>
                    <a:moveTo>
                      <a:pt x="33043" y="473008"/>
                    </a:moveTo>
                    <a:cubicBezTo>
                      <a:pt x="31846" y="473008"/>
                      <a:pt x="30529" y="472889"/>
                      <a:pt x="29332" y="472531"/>
                    </a:cubicBezTo>
                    <a:cubicBezTo>
                      <a:pt x="21311" y="470501"/>
                      <a:pt x="16522" y="462383"/>
                      <a:pt x="18557" y="454384"/>
                    </a:cubicBezTo>
                    <a:lnTo>
                      <a:pt x="19874" y="449489"/>
                    </a:lnTo>
                    <a:cubicBezTo>
                      <a:pt x="22029" y="441490"/>
                      <a:pt x="30170" y="436715"/>
                      <a:pt x="38191" y="438864"/>
                    </a:cubicBezTo>
                    <a:cubicBezTo>
                      <a:pt x="46212" y="441013"/>
                      <a:pt x="51000" y="449131"/>
                      <a:pt x="48845" y="457130"/>
                    </a:cubicBezTo>
                    <a:lnTo>
                      <a:pt x="47648" y="461786"/>
                    </a:lnTo>
                    <a:cubicBezTo>
                      <a:pt x="45733" y="468591"/>
                      <a:pt x="39747" y="473008"/>
                      <a:pt x="33043" y="473008"/>
                    </a:cubicBezTo>
                    <a:close/>
                    <a:moveTo>
                      <a:pt x="1162552" y="425492"/>
                    </a:moveTo>
                    <a:cubicBezTo>
                      <a:pt x="1156327" y="425492"/>
                      <a:pt x="1150581" y="421672"/>
                      <a:pt x="1148426" y="415464"/>
                    </a:cubicBezTo>
                    <a:lnTo>
                      <a:pt x="1146870" y="410927"/>
                    </a:lnTo>
                    <a:cubicBezTo>
                      <a:pt x="1144116" y="403167"/>
                      <a:pt x="1148186" y="394572"/>
                      <a:pt x="1155968" y="391826"/>
                    </a:cubicBezTo>
                    <a:cubicBezTo>
                      <a:pt x="1163750" y="389080"/>
                      <a:pt x="1172369" y="393139"/>
                      <a:pt x="1175122" y="400899"/>
                    </a:cubicBezTo>
                    <a:lnTo>
                      <a:pt x="1176798" y="405674"/>
                    </a:lnTo>
                    <a:cubicBezTo>
                      <a:pt x="1179552" y="413435"/>
                      <a:pt x="1175362" y="421911"/>
                      <a:pt x="1167580" y="424657"/>
                    </a:cubicBezTo>
                    <a:cubicBezTo>
                      <a:pt x="1165904" y="425254"/>
                      <a:pt x="1164228" y="425492"/>
                      <a:pt x="1162552" y="425492"/>
                    </a:cubicBezTo>
                    <a:close/>
                    <a:moveTo>
                      <a:pt x="57584" y="398034"/>
                    </a:moveTo>
                    <a:cubicBezTo>
                      <a:pt x="55669" y="398034"/>
                      <a:pt x="53873" y="397676"/>
                      <a:pt x="51958" y="396959"/>
                    </a:cubicBezTo>
                    <a:cubicBezTo>
                      <a:pt x="44296" y="393855"/>
                      <a:pt x="40585" y="385140"/>
                      <a:pt x="43697" y="377499"/>
                    </a:cubicBezTo>
                    <a:lnTo>
                      <a:pt x="45613" y="372843"/>
                    </a:lnTo>
                    <a:cubicBezTo>
                      <a:pt x="48725" y="365203"/>
                      <a:pt x="57584" y="361621"/>
                      <a:pt x="65126" y="364725"/>
                    </a:cubicBezTo>
                    <a:cubicBezTo>
                      <a:pt x="72788" y="367829"/>
                      <a:pt x="76380" y="376544"/>
                      <a:pt x="73267" y="384185"/>
                    </a:cubicBezTo>
                    <a:lnTo>
                      <a:pt x="71471" y="388602"/>
                    </a:lnTo>
                    <a:cubicBezTo>
                      <a:pt x="69077" y="394452"/>
                      <a:pt x="63570" y="398034"/>
                      <a:pt x="57584" y="398034"/>
                    </a:cubicBezTo>
                    <a:close/>
                    <a:moveTo>
                      <a:pt x="1131666" y="352787"/>
                    </a:moveTo>
                    <a:cubicBezTo>
                      <a:pt x="1126159" y="352787"/>
                      <a:pt x="1120892" y="349802"/>
                      <a:pt x="1118258" y="344549"/>
                    </a:cubicBezTo>
                    <a:lnTo>
                      <a:pt x="1116103" y="340251"/>
                    </a:lnTo>
                    <a:cubicBezTo>
                      <a:pt x="1112272" y="332969"/>
                      <a:pt x="1115145" y="323895"/>
                      <a:pt x="1122568" y="320194"/>
                    </a:cubicBezTo>
                    <a:cubicBezTo>
                      <a:pt x="1129870" y="316374"/>
                      <a:pt x="1138969" y="319239"/>
                      <a:pt x="1142680" y="326641"/>
                    </a:cubicBezTo>
                    <a:lnTo>
                      <a:pt x="1144954" y="331178"/>
                    </a:lnTo>
                    <a:cubicBezTo>
                      <a:pt x="1148665" y="338580"/>
                      <a:pt x="1145792" y="347534"/>
                      <a:pt x="1138370" y="351235"/>
                    </a:cubicBezTo>
                    <a:cubicBezTo>
                      <a:pt x="1136335" y="352309"/>
                      <a:pt x="1133940" y="352787"/>
                      <a:pt x="1131666" y="352787"/>
                    </a:cubicBezTo>
                    <a:close/>
                    <a:moveTo>
                      <a:pt x="92062" y="326999"/>
                    </a:moveTo>
                    <a:cubicBezTo>
                      <a:pt x="89548" y="326999"/>
                      <a:pt x="87034" y="326402"/>
                      <a:pt x="84640" y="325089"/>
                    </a:cubicBezTo>
                    <a:cubicBezTo>
                      <a:pt x="77457" y="321030"/>
                      <a:pt x="74943" y="311837"/>
                      <a:pt x="79013" y="304793"/>
                    </a:cubicBezTo>
                    <a:lnTo>
                      <a:pt x="81527" y="300376"/>
                    </a:lnTo>
                    <a:cubicBezTo>
                      <a:pt x="85717" y="293213"/>
                      <a:pt x="94816" y="290825"/>
                      <a:pt x="101998" y="295004"/>
                    </a:cubicBezTo>
                    <a:cubicBezTo>
                      <a:pt x="109181" y="299182"/>
                      <a:pt x="111576" y="308256"/>
                      <a:pt x="107386" y="315419"/>
                    </a:cubicBezTo>
                    <a:lnTo>
                      <a:pt x="104991" y="319597"/>
                    </a:lnTo>
                    <a:cubicBezTo>
                      <a:pt x="102358" y="324373"/>
                      <a:pt x="97330" y="326999"/>
                      <a:pt x="92062" y="326999"/>
                    </a:cubicBezTo>
                    <a:close/>
                    <a:moveTo>
                      <a:pt x="1091202" y="284856"/>
                    </a:moveTo>
                    <a:cubicBezTo>
                      <a:pt x="1086414" y="284856"/>
                      <a:pt x="1081745" y="282588"/>
                      <a:pt x="1078872" y="278409"/>
                    </a:cubicBezTo>
                    <a:lnTo>
                      <a:pt x="1076118" y="274470"/>
                    </a:lnTo>
                    <a:cubicBezTo>
                      <a:pt x="1071330" y="267665"/>
                      <a:pt x="1073006" y="258472"/>
                      <a:pt x="1079829" y="253696"/>
                    </a:cubicBezTo>
                    <a:cubicBezTo>
                      <a:pt x="1086533" y="248921"/>
                      <a:pt x="1095871" y="250592"/>
                      <a:pt x="1100660" y="257397"/>
                    </a:cubicBezTo>
                    <a:lnTo>
                      <a:pt x="1103533" y="261576"/>
                    </a:lnTo>
                    <a:cubicBezTo>
                      <a:pt x="1108202" y="268381"/>
                      <a:pt x="1106526" y="277693"/>
                      <a:pt x="1099702" y="282349"/>
                    </a:cubicBezTo>
                    <a:cubicBezTo>
                      <a:pt x="1097188" y="284020"/>
                      <a:pt x="1094195" y="284856"/>
                      <a:pt x="1091202" y="284856"/>
                    </a:cubicBezTo>
                    <a:close/>
                    <a:moveTo>
                      <a:pt x="135758" y="261218"/>
                    </a:moveTo>
                    <a:cubicBezTo>
                      <a:pt x="132646" y="261218"/>
                      <a:pt x="129413" y="260263"/>
                      <a:pt x="126660" y="258114"/>
                    </a:cubicBezTo>
                    <a:cubicBezTo>
                      <a:pt x="120076" y="253099"/>
                      <a:pt x="118878" y="243787"/>
                      <a:pt x="123906" y="237221"/>
                    </a:cubicBezTo>
                    <a:lnTo>
                      <a:pt x="127019" y="233162"/>
                    </a:lnTo>
                    <a:cubicBezTo>
                      <a:pt x="132047" y="226596"/>
                      <a:pt x="141504" y="225521"/>
                      <a:pt x="147969" y="230536"/>
                    </a:cubicBezTo>
                    <a:cubicBezTo>
                      <a:pt x="154434" y="235550"/>
                      <a:pt x="155631" y="244981"/>
                      <a:pt x="150603" y="251428"/>
                    </a:cubicBezTo>
                    <a:lnTo>
                      <a:pt x="147610" y="255248"/>
                    </a:lnTo>
                    <a:cubicBezTo>
                      <a:pt x="144737" y="259188"/>
                      <a:pt x="140307" y="261218"/>
                      <a:pt x="135758" y="261218"/>
                    </a:cubicBezTo>
                    <a:close/>
                    <a:moveTo>
                      <a:pt x="1042119" y="223014"/>
                    </a:moveTo>
                    <a:cubicBezTo>
                      <a:pt x="1038049" y="223014"/>
                      <a:pt x="1033979" y="221343"/>
                      <a:pt x="1030986" y="218119"/>
                    </a:cubicBezTo>
                    <a:lnTo>
                      <a:pt x="1027753" y="214538"/>
                    </a:lnTo>
                    <a:cubicBezTo>
                      <a:pt x="1022127" y="208449"/>
                      <a:pt x="1022486" y="199018"/>
                      <a:pt x="1028591" y="193407"/>
                    </a:cubicBezTo>
                    <a:cubicBezTo>
                      <a:pt x="1034697" y="187795"/>
                      <a:pt x="1044154" y="188154"/>
                      <a:pt x="1049781" y="194242"/>
                    </a:cubicBezTo>
                    <a:lnTo>
                      <a:pt x="1053253" y="197943"/>
                    </a:lnTo>
                    <a:cubicBezTo>
                      <a:pt x="1058759" y="204032"/>
                      <a:pt x="1058281" y="213463"/>
                      <a:pt x="1052175" y="219075"/>
                    </a:cubicBezTo>
                    <a:cubicBezTo>
                      <a:pt x="1049302" y="221701"/>
                      <a:pt x="1045711" y="223014"/>
                      <a:pt x="1042119" y="223014"/>
                    </a:cubicBezTo>
                    <a:close/>
                    <a:moveTo>
                      <a:pt x="187954" y="201883"/>
                    </a:moveTo>
                    <a:cubicBezTo>
                      <a:pt x="184123" y="201883"/>
                      <a:pt x="180292" y="200450"/>
                      <a:pt x="177419" y="197466"/>
                    </a:cubicBezTo>
                    <a:cubicBezTo>
                      <a:pt x="171553" y="191616"/>
                      <a:pt x="171553" y="182184"/>
                      <a:pt x="177419" y="176334"/>
                    </a:cubicBezTo>
                    <a:lnTo>
                      <a:pt x="181010" y="172753"/>
                    </a:lnTo>
                    <a:cubicBezTo>
                      <a:pt x="186876" y="167022"/>
                      <a:pt x="196334" y="167022"/>
                      <a:pt x="202200" y="172872"/>
                    </a:cubicBezTo>
                    <a:cubicBezTo>
                      <a:pt x="207946" y="178722"/>
                      <a:pt x="207946" y="188154"/>
                      <a:pt x="202080" y="194003"/>
                    </a:cubicBezTo>
                    <a:lnTo>
                      <a:pt x="198608" y="197346"/>
                    </a:lnTo>
                    <a:cubicBezTo>
                      <a:pt x="195616" y="200450"/>
                      <a:pt x="191785" y="201883"/>
                      <a:pt x="187954" y="201883"/>
                    </a:cubicBezTo>
                    <a:close/>
                    <a:moveTo>
                      <a:pt x="985135" y="168216"/>
                    </a:moveTo>
                    <a:cubicBezTo>
                      <a:pt x="981783" y="168216"/>
                      <a:pt x="978311" y="167022"/>
                      <a:pt x="975438" y="164754"/>
                    </a:cubicBezTo>
                    <a:lnTo>
                      <a:pt x="971727" y="161650"/>
                    </a:lnTo>
                    <a:cubicBezTo>
                      <a:pt x="965382" y="156397"/>
                      <a:pt x="964544" y="146966"/>
                      <a:pt x="969811" y="140638"/>
                    </a:cubicBezTo>
                    <a:cubicBezTo>
                      <a:pt x="975079" y="134311"/>
                      <a:pt x="984536" y="133475"/>
                      <a:pt x="990881" y="138728"/>
                    </a:cubicBezTo>
                    <a:lnTo>
                      <a:pt x="994832" y="141951"/>
                    </a:lnTo>
                    <a:cubicBezTo>
                      <a:pt x="1001177" y="147324"/>
                      <a:pt x="1001895" y="156636"/>
                      <a:pt x="996627" y="162963"/>
                    </a:cubicBezTo>
                    <a:cubicBezTo>
                      <a:pt x="993635" y="166425"/>
                      <a:pt x="989325" y="168216"/>
                      <a:pt x="985135" y="168216"/>
                    </a:cubicBezTo>
                    <a:close/>
                    <a:moveTo>
                      <a:pt x="247572" y="149950"/>
                    </a:moveTo>
                    <a:cubicBezTo>
                      <a:pt x="243023" y="149950"/>
                      <a:pt x="238593" y="147921"/>
                      <a:pt x="235600" y="144100"/>
                    </a:cubicBezTo>
                    <a:cubicBezTo>
                      <a:pt x="230572" y="137534"/>
                      <a:pt x="231889" y="128222"/>
                      <a:pt x="238474" y="123208"/>
                    </a:cubicBezTo>
                    <a:lnTo>
                      <a:pt x="242544" y="120104"/>
                    </a:lnTo>
                    <a:cubicBezTo>
                      <a:pt x="249128" y="115209"/>
                      <a:pt x="258586" y="116522"/>
                      <a:pt x="263494" y="123088"/>
                    </a:cubicBezTo>
                    <a:cubicBezTo>
                      <a:pt x="268402" y="129655"/>
                      <a:pt x="267085" y="139086"/>
                      <a:pt x="260501" y="143981"/>
                    </a:cubicBezTo>
                    <a:lnTo>
                      <a:pt x="256670" y="146846"/>
                    </a:lnTo>
                    <a:cubicBezTo>
                      <a:pt x="253917" y="148995"/>
                      <a:pt x="250684" y="149950"/>
                      <a:pt x="247572" y="149950"/>
                    </a:cubicBezTo>
                    <a:close/>
                    <a:moveTo>
                      <a:pt x="921327" y="121417"/>
                    </a:moveTo>
                    <a:cubicBezTo>
                      <a:pt x="918573" y="121417"/>
                      <a:pt x="915820" y="120701"/>
                      <a:pt x="913306" y="119029"/>
                    </a:cubicBezTo>
                    <a:lnTo>
                      <a:pt x="909236" y="116522"/>
                    </a:lnTo>
                    <a:cubicBezTo>
                      <a:pt x="902173" y="112105"/>
                      <a:pt x="900137" y="102912"/>
                      <a:pt x="904447" y="95988"/>
                    </a:cubicBezTo>
                    <a:cubicBezTo>
                      <a:pt x="908877" y="88944"/>
                      <a:pt x="918095" y="86914"/>
                      <a:pt x="925038" y="91212"/>
                    </a:cubicBezTo>
                    <a:lnTo>
                      <a:pt x="929348" y="93958"/>
                    </a:lnTo>
                    <a:cubicBezTo>
                      <a:pt x="936291" y="98375"/>
                      <a:pt x="938326" y="107568"/>
                      <a:pt x="933897" y="114612"/>
                    </a:cubicBezTo>
                    <a:cubicBezTo>
                      <a:pt x="931143" y="119029"/>
                      <a:pt x="926235" y="121417"/>
                      <a:pt x="921327" y="121417"/>
                    </a:cubicBezTo>
                    <a:close/>
                    <a:moveTo>
                      <a:pt x="313654" y="106374"/>
                    </a:moveTo>
                    <a:cubicBezTo>
                      <a:pt x="308507" y="106374"/>
                      <a:pt x="303359" y="103628"/>
                      <a:pt x="300606" y="98853"/>
                    </a:cubicBezTo>
                    <a:cubicBezTo>
                      <a:pt x="296535" y="91690"/>
                      <a:pt x="299049" y="82617"/>
                      <a:pt x="306232" y="78557"/>
                    </a:cubicBezTo>
                    <a:lnTo>
                      <a:pt x="310662" y="76050"/>
                    </a:lnTo>
                    <a:cubicBezTo>
                      <a:pt x="317845" y="71991"/>
                      <a:pt x="326943" y="74618"/>
                      <a:pt x="331013" y="81781"/>
                    </a:cubicBezTo>
                    <a:cubicBezTo>
                      <a:pt x="335083" y="88944"/>
                      <a:pt x="332450" y="98017"/>
                      <a:pt x="325267" y="102076"/>
                    </a:cubicBezTo>
                    <a:lnTo>
                      <a:pt x="321077" y="104464"/>
                    </a:lnTo>
                    <a:cubicBezTo>
                      <a:pt x="318682" y="105777"/>
                      <a:pt x="316168" y="106374"/>
                      <a:pt x="313654" y="106374"/>
                    </a:cubicBezTo>
                    <a:close/>
                    <a:moveTo>
                      <a:pt x="851892" y="83691"/>
                    </a:moveTo>
                    <a:cubicBezTo>
                      <a:pt x="849737" y="83691"/>
                      <a:pt x="847702" y="83214"/>
                      <a:pt x="845667" y="82258"/>
                    </a:cubicBezTo>
                    <a:lnTo>
                      <a:pt x="841238" y="80229"/>
                    </a:lnTo>
                    <a:cubicBezTo>
                      <a:pt x="833696" y="76767"/>
                      <a:pt x="830344" y="67932"/>
                      <a:pt x="833816" y="60530"/>
                    </a:cubicBezTo>
                    <a:cubicBezTo>
                      <a:pt x="837168" y="53009"/>
                      <a:pt x="846146" y="49666"/>
                      <a:pt x="853568" y="53128"/>
                    </a:cubicBezTo>
                    <a:lnTo>
                      <a:pt x="858118" y="55158"/>
                    </a:lnTo>
                    <a:cubicBezTo>
                      <a:pt x="865659" y="58620"/>
                      <a:pt x="868892" y="67455"/>
                      <a:pt x="865420" y="74976"/>
                    </a:cubicBezTo>
                    <a:cubicBezTo>
                      <a:pt x="863026" y="80468"/>
                      <a:pt x="857519" y="83691"/>
                      <a:pt x="851892" y="83691"/>
                    </a:cubicBezTo>
                    <a:close/>
                    <a:moveTo>
                      <a:pt x="384885" y="71991"/>
                    </a:moveTo>
                    <a:cubicBezTo>
                      <a:pt x="378899" y="71991"/>
                      <a:pt x="373392" y="68410"/>
                      <a:pt x="370998" y="62679"/>
                    </a:cubicBezTo>
                    <a:cubicBezTo>
                      <a:pt x="367885" y="55038"/>
                      <a:pt x="371596" y="46323"/>
                      <a:pt x="379258" y="43219"/>
                    </a:cubicBezTo>
                    <a:lnTo>
                      <a:pt x="383927" y="41309"/>
                    </a:lnTo>
                    <a:cubicBezTo>
                      <a:pt x="391589" y="38324"/>
                      <a:pt x="400328" y="42025"/>
                      <a:pt x="403321" y="49785"/>
                    </a:cubicBezTo>
                    <a:cubicBezTo>
                      <a:pt x="406314" y="57426"/>
                      <a:pt x="402602" y="66141"/>
                      <a:pt x="394821" y="69126"/>
                    </a:cubicBezTo>
                    <a:lnTo>
                      <a:pt x="390272" y="70917"/>
                    </a:lnTo>
                    <a:cubicBezTo>
                      <a:pt x="388716" y="71633"/>
                      <a:pt x="386800" y="71991"/>
                      <a:pt x="384885" y="71991"/>
                    </a:cubicBezTo>
                    <a:close/>
                    <a:moveTo>
                      <a:pt x="778028" y="55516"/>
                    </a:moveTo>
                    <a:cubicBezTo>
                      <a:pt x="776592" y="55516"/>
                      <a:pt x="775155" y="55277"/>
                      <a:pt x="773599" y="54919"/>
                    </a:cubicBezTo>
                    <a:lnTo>
                      <a:pt x="768930" y="53486"/>
                    </a:lnTo>
                    <a:cubicBezTo>
                      <a:pt x="761029" y="51099"/>
                      <a:pt x="756480" y="42861"/>
                      <a:pt x="758874" y="34982"/>
                    </a:cubicBezTo>
                    <a:cubicBezTo>
                      <a:pt x="761268" y="27102"/>
                      <a:pt x="769528" y="22566"/>
                      <a:pt x="777430" y="24953"/>
                    </a:cubicBezTo>
                    <a:lnTo>
                      <a:pt x="782218" y="26386"/>
                    </a:lnTo>
                    <a:cubicBezTo>
                      <a:pt x="790119" y="28774"/>
                      <a:pt x="794549" y="37131"/>
                      <a:pt x="792155" y="45010"/>
                    </a:cubicBezTo>
                    <a:cubicBezTo>
                      <a:pt x="790359" y="51338"/>
                      <a:pt x="784373" y="55516"/>
                      <a:pt x="778028" y="55516"/>
                    </a:cubicBezTo>
                    <a:close/>
                    <a:moveTo>
                      <a:pt x="460185" y="47637"/>
                    </a:moveTo>
                    <a:cubicBezTo>
                      <a:pt x="453481" y="47637"/>
                      <a:pt x="447376" y="43100"/>
                      <a:pt x="445700" y="36414"/>
                    </a:cubicBezTo>
                    <a:cubicBezTo>
                      <a:pt x="443665" y="28415"/>
                      <a:pt x="448573" y="20297"/>
                      <a:pt x="456594" y="18268"/>
                    </a:cubicBezTo>
                    <a:lnTo>
                      <a:pt x="461502" y="17074"/>
                    </a:lnTo>
                    <a:cubicBezTo>
                      <a:pt x="469523" y="15164"/>
                      <a:pt x="477664" y="20058"/>
                      <a:pt x="479579" y="28057"/>
                    </a:cubicBezTo>
                    <a:cubicBezTo>
                      <a:pt x="481495" y="36056"/>
                      <a:pt x="476586" y="44174"/>
                      <a:pt x="468565" y="46085"/>
                    </a:cubicBezTo>
                    <a:lnTo>
                      <a:pt x="463897" y="47278"/>
                    </a:lnTo>
                    <a:cubicBezTo>
                      <a:pt x="462699" y="47398"/>
                      <a:pt x="461502" y="47637"/>
                      <a:pt x="460185" y="47637"/>
                    </a:cubicBezTo>
                    <a:close/>
                    <a:moveTo>
                      <a:pt x="700932" y="37489"/>
                    </a:moveTo>
                    <a:cubicBezTo>
                      <a:pt x="700094" y="37489"/>
                      <a:pt x="699376" y="37369"/>
                      <a:pt x="698538" y="37250"/>
                    </a:cubicBezTo>
                    <a:lnTo>
                      <a:pt x="693749" y="36534"/>
                    </a:lnTo>
                    <a:cubicBezTo>
                      <a:pt x="685608" y="35220"/>
                      <a:pt x="679982" y="27699"/>
                      <a:pt x="681299" y="19462"/>
                    </a:cubicBezTo>
                    <a:cubicBezTo>
                      <a:pt x="682615" y="11343"/>
                      <a:pt x="690158" y="5732"/>
                      <a:pt x="698418" y="7045"/>
                    </a:cubicBezTo>
                    <a:lnTo>
                      <a:pt x="703446" y="7881"/>
                    </a:lnTo>
                    <a:cubicBezTo>
                      <a:pt x="711587" y="9194"/>
                      <a:pt x="717093" y="16835"/>
                      <a:pt x="715777" y="24953"/>
                    </a:cubicBezTo>
                    <a:cubicBezTo>
                      <a:pt x="714460" y="32355"/>
                      <a:pt x="708115" y="37489"/>
                      <a:pt x="700932" y="37489"/>
                    </a:cubicBezTo>
                    <a:close/>
                    <a:moveTo>
                      <a:pt x="538120" y="33430"/>
                    </a:moveTo>
                    <a:cubicBezTo>
                      <a:pt x="530578" y="33430"/>
                      <a:pt x="524113" y="27819"/>
                      <a:pt x="523275" y="20178"/>
                    </a:cubicBezTo>
                    <a:cubicBezTo>
                      <a:pt x="522317" y="11940"/>
                      <a:pt x="528303" y="4658"/>
                      <a:pt x="536444" y="3703"/>
                    </a:cubicBezTo>
                    <a:lnTo>
                      <a:pt x="541472" y="3106"/>
                    </a:lnTo>
                    <a:cubicBezTo>
                      <a:pt x="549612" y="2270"/>
                      <a:pt x="557035" y="8239"/>
                      <a:pt x="557873" y="16357"/>
                    </a:cubicBezTo>
                    <a:cubicBezTo>
                      <a:pt x="558711" y="24595"/>
                      <a:pt x="552725" y="31878"/>
                      <a:pt x="544584" y="32713"/>
                    </a:cubicBezTo>
                    <a:lnTo>
                      <a:pt x="539796" y="33191"/>
                    </a:lnTo>
                    <a:cubicBezTo>
                      <a:pt x="539197" y="33430"/>
                      <a:pt x="538718" y="33430"/>
                      <a:pt x="538120" y="33430"/>
                    </a:cubicBezTo>
                    <a:close/>
                    <a:moveTo>
                      <a:pt x="622160" y="29967"/>
                    </a:moveTo>
                    <a:cubicBezTo>
                      <a:pt x="622040" y="29967"/>
                      <a:pt x="621920" y="29967"/>
                      <a:pt x="621681" y="29967"/>
                    </a:cubicBezTo>
                    <a:lnTo>
                      <a:pt x="616892" y="29848"/>
                    </a:lnTo>
                    <a:cubicBezTo>
                      <a:pt x="608632" y="29729"/>
                      <a:pt x="602047" y="22804"/>
                      <a:pt x="602287" y="14567"/>
                    </a:cubicBezTo>
                    <a:cubicBezTo>
                      <a:pt x="602407" y="6329"/>
                      <a:pt x="609350" y="-118"/>
                      <a:pt x="617610" y="2"/>
                    </a:cubicBezTo>
                    <a:lnTo>
                      <a:pt x="622638" y="121"/>
                    </a:lnTo>
                    <a:cubicBezTo>
                      <a:pt x="630899" y="360"/>
                      <a:pt x="637363" y="7165"/>
                      <a:pt x="637124" y="15402"/>
                    </a:cubicBezTo>
                    <a:cubicBezTo>
                      <a:pt x="636884" y="23640"/>
                      <a:pt x="630180" y="29967"/>
                      <a:pt x="622160" y="299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roc" panose="020B0502020203020203" pitchFamily="34" charset="0"/>
                  <a:sym typeface="Arial"/>
                </a:endParaRPr>
              </a:p>
            </p:txBody>
          </p:sp>
          <p:sp>
            <p:nvSpPr>
              <p:cNvPr id="66" name="Google Shape;220;p7">
                <a:extLst>
                  <a:ext uri="{FF2B5EF4-FFF2-40B4-BE49-F238E27FC236}">
                    <a16:creationId xmlns:a16="http://schemas.microsoft.com/office/drawing/2014/main" id="{16A7B4E4-086D-AE48-AA51-675676E7AA6D}"/>
                  </a:ext>
                </a:extLst>
              </p:cNvPr>
              <p:cNvSpPr/>
              <p:nvPr/>
            </p:nvSpPr>
            <p:spPr>
              <a:xfrm>
                <a:off x="3713897" y="2668835"/>
                <a:ext cx="32442" cy="29846"/>
              </a:xfrm>
              <a:custGeom>
                <a:avLst/>
                <a:gdLst/>
                <a:ahLst/>
                <a:cxnLst/>
                <a:rect l="l" t="t" r="r" b="b"/>
                <a:pathLst>
                  <a:path w="32442" h="29846" extrusionOk="0">
                    <a:moveTo>
                      <a:pt x="17478" y="29846"/>
                    </a:moveTo>
                    <a:lnTo>
                      <a:pt x="14964" y="29846"/>
                    </a:lnTo>
                    <a:cubicBezTo>
                      <a:pt x="6704" y="29846"/>
                      <a:pt x="0" y="23161"/>
                      <a:pt x="0" y="14923"/>
                    </a:cubicBezTo>
                    <a:cubicBezTo>
                      <a:pt x="0" y="6686"/>
                      <a:pt x="6704" y="0"/>
                      <a:pt x="14964" y="0"/>
                    </a:cubicBezTo>
                    <a:lnTo>
                      <a:pt x="17478" y="0"/>
                    </a:lnTo>
                    <a:cubicBezTo>
                      <a:pt x="25739" y="0"/>
                      <a:pt x="32443" y="6686"/>
                      <a:pt x="32443" y="14923"/>
                    </a:cubicBezTo>
                    <a:cubicBezTo>
                      <a:pt x="32443" y="23161"/>
                      <a:pt x="25739" y="29846"/>
                      <a:pt x="17478" y="298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grpSp>
        <p:sp>
          <p:nvSpPr>
            <p:cNvPr id="67" name="Google Shape;223;p7">
              <a:extLst>
                <a:ext uri="{FF2B5EF4-FFF2-40B4-BE49-F238E27FC236}">
                  <a16:creationId xmlns:a16="http://schemas.microsoft.com/office/drawing/2014/main" id="{9313A63E-29F7-A343-AE9B-6D872B96FB21}"/>
                </a:ext>
              </a:extLst>
            </p:cNvPr>
            <p:cNvSpPr txBox="1"/>
            <p:nvPr/>
          </p:nvSpPr>
          <p:spPr>
            <a:xfrm>
              <a:off x="3871266" y="1967235"/>
              <a:ext cx="819753" cy="677108"/>
            </a:xfrm>
            <a:prstGeom prst="rect">
              <a:avLst/>
            </a:prstGeom>
            <a:noFill/>
            <a:ln>
              <a:noFill/>
            </a:ln>
          </p:spPr>
          <p:txBody>
            <a:bodyPr spcFirstLastPara="1" wrap="square" lIns="0" tIns="0" rIns="180000" bIns="0" anchor="ctr" anchorCtr="0">
              <a:spAutoFit/>
            </a:bodyPr>
            <a:lstStyle/>
            <a:p>
              <a:pPr marL="0" marR="0" lvl="0" indent="0" algn="l" rtl="0">
                <a:spcBef>
                  <a:spcPts val="0"/>
                </a:spcBef>
                <a:spcAft>
                  <a:spcPts val="0"/>
                </a:spcAft>
                <a:buNone/>
              </a:pPr>
              <a:r>
                <a:rPr lang="ru-RU" sz="4400" dirty="0">
                  <a:solidFill>
                    <a:srgbClr val="000000"/>
                  </a:solidFill>
                  <a:latin typeface="Croc" panose="020B0502020203020203" pitchFamily="34" charset="0"/>
                  <a:sym typeface="Arial"/>
                </a:rPr>
                <a:t>01</a:t>
              </a:r>
              <a:endParaRPr sz="4400" dirty="0">
                <a:solidFill>
                  <a:srgbClr val="000000"/>
                </a:solidFill>
                <a:latin typeface="Croc" panose="020B0502020203020203" pitchFamily="34" charset="0"/>
                <a:sym typeface="Arial"/>
              </a:endParaRPr>
            </a:p>
          </p:txBody>
        </p:sp>
      </p:grpSp>
      <p:grpSp>
        <p:nvGrpSpPr>
          <p:cNvPr id="78" name="Группа 77">
            <a:extLst>
              <a:ext uri="{FF2B5EF4-FFF2-40B4-BE49-F238E27FC236}">
                <a16:creationId xmlns:a16="http://schemas.microsoft.com/office/drawing/2014/main" id="{CC886873-37CB-8B4C-B0D6-AF807591FDA7}"/>
              </a:ext>
            </a:extLst>
          </p:cNvPr>
          <p:cNvGrpSpPr/>
          <p:nvPr/>
        </p:nvGrpSpPr>
        <p:grpSpPr>
          <a:xfrm>
            <a:off x="6967811" y="973114"/>
            <a:ext cx="1457328" cy="3032981"/>
            <a:chOff x="3502290" y="1644567"/>
            <a:chExt cx="1457328" cy="3032981"/>
          </a:xfrm>
        </p:grpSpPr>
        <p:sp>
          <p:nvSpPr>
            <p:cNvPr id="79" name="Google Shape;215;p7">
              <a:extLst>
                <a:ext uri="{FF2B5EF4-FFF2-40B4-BE49-F238E27FC236}">
                  <a16:creationId xmlns:a16="http://schemas.microsoft.com/office/drawing/2014/main" id="{430F9366-28C9-FA45-B987-34FE9E77C1C4}"/>
                </a:ext>
              </a:extLst>
            </p:cNvPr>
            <p:cNvSpPr/>
            <p:nvPr/>
          </p:nvSpPr>
          <p:spPr>
            <a:xfrm>
              <a:off x="3502290" y="1687481"/>
              <a:ext cx="1240025" cy="1236616"/>
            </a:xfrm>
            <a:custGeom>
              <a:avLst/>
              <a:gdLst/>
              <a:ahLst/>
              <a:cxnLst/>
              <a:rect l="l" t="t" r="r" b="b"/>
              <a:pathLst>
                <a:path w="1172965" h="1169741" extrusionOk="0">
                  <a:moveTo>
                    <a:pt x="1172966" y="584871"/>
                  </a:moveTo>
                  <a:cubicBezTo>
                    <a:pt x="1172966" y="907886"/>
                    <a:pt x="910389" y="1169742"/>
                    <a:pt x="586483" y="1169742"/>
                  </a:cubicBezTo>
                  <a:cubicBezTo>
                    <a:pt x="262578" y="1169742"/>
                    <a:pt x="0" y="907886"/>
                    <a:pt x="0" y="584871"/>
                  </a:cubicBezTo>
                  <a:cubicBezTo>
                    <a:pt x="0" y="261856"/>
                    <a:pt x="262577" y="0"/>
                    <a:pt x="586483" y="0"/>
                  </a:cubicBezTo>
                  <a:cubicBezTo>
                    <a:pt x="910389" y="0"/>
                    <a:pt x="1172966" y="261856"/>
                    <a:pt x="1172966" y="5848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80" name="Google Shape;216;p7">
              <a:extLst>
                <a:ext uri="{FF2B5EF4-FFF2-40B4-BE49-F238E27FC236}">
                  <a16:creationId xmlns:a16="http://schemas.microsoft.com/office/drawing/2014/main" id="{5A99D134-A2B8-4647-9869-B208119FC8FD}"/>
                </a:ext>
              </a:extLst>
            </p:cNvPr>
            <p:cNvSpPr/>
            <p:nvPr/>
          </p:nvSpPr>
          <p:spPr>
            <a:xfrm>
              <a:off x="4591078" y="2776494"/>
              <a:ext cx="226413" cy="255767"/>
            </a:xfrm>
            <a:custGeom>
              <a:avLst/>
              <a:gdLst/>
              <a:ahLst/>
              <a:cxnLst/>
              <a:rect l="l" t="t" r="r" b="b"/>
              <a:pathLst>
                <a:path w="214169" h="241935" extrusionOk="0">
                  <a:moveTo>
                    <a:pt x="14845" y="241935"/>
                  </a:moveTo>
                  <a:cubicBezTo>
                    <a:pt x="12211" y="241935"/>
                    <a:pt x="9697" y="241219"/>
                    <a:pt x="7422" y="239906"/>
                  </a:cubicBezTo>
                  <a:cubicBezTo>
                    <a:pt x="2754" y="237279"/>
                    <a:pt x="0" y="232265"/>
                    <a:pt x="0" y="227012"/>
                  </a:cubicBezTo>
                  <a:lnTo>
                    <a:pt x="0" y="14864"/>
                  </a:lnTo>
                  <a:cubicBezTo>
                    <a:pt x="0" y="9491"/>
                    <a:pt x="2873" y="4596"/>
                    <a:pt x="7422" y="1970"/>
                  </a:cubicBezTo>
                  <a:cubicBezTo>
                    <a:pt x="12091" y="-657"/>
                    <a:pt x="17718" y="-657"/>
                    <a:pt x="22387" y="1970"/>
                  </a:cubicBezTo>
                  <a:lnTo>
                    <a:pt x="206747" y="108104"/>
                  </a:lnTo>
                  <a:cubicBezTo>
                    <a:pt x="211416" y="110730"/>
                    <a:pt x="214170" y="115744"/>
                    <a:pt x="214170" y="120997"/>
                  </a:cubicBezTo>
                  <a:cubicBezTo>
                    <a:pt x="214170" y="126370"/>
                    <a:pt x="211297" y="131265"/>
                    <a:pt x="206747" y="133891"/>
                  </a:cubicBezTo>
                  <a:lnTo>
                    <a:pt x="22387" y="240025"/>
                  </a:lnTo>
                  <a:cubicBezTo>
                    <a:pt x="19993" y="241338"/>
                    <a:pt x="17478" y="241935"/>
                    <a:pt x="14845" y="241935"/>
                  </a:cubicBezTo>
                  <a:close/>
                  <a:moveTo>
                    <a:pt x="29809" y="40651"/>
                  </a:moveTo>
                  <a:lnTo>
                    <a:pt x="29809" y="201225"/>
                  </a:lnTo>
                  <a:lnTo>
                    <a:pt x="169277" y="120997"/>
                  </a:lnTo>
                  <a:lnTo>
                    <a:pt x="29809" y="40651"/>
                  </a:lnTo>
                  <a:close/>
                </a:path>
              </a:pathLst>
            </a:custGeom>
            <a:solidFill>
              <a:srgbClr val="000000"/>
            </a:solidFill>
            <a:ln w="9525" cap="flat" cmpd="sng">
              <a:solidFill>
                <a:srgbClr val="7301D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grpSp>
          <p:nvGrpSpPr>
            <p:cNvPr id="81" name="Google Shape;217;p7">
              <a:extLst>
                <a:ext uri="{FF2B5EF4-FFF2-40B4-BE49-F238E27FC236}">
                  <a16:creationId xmlns:a16="http://schemas.microsoft.com/office/drawing/2014/main" id="{4B6D42E4-0587-F946-BE5D-DC73F6ED7AFD}"/>
                </a:ext>
              </a:extLst>
            </p:cNvPr>
            <p:cNvGrpSpPr/>
            <p:nvPr/>
          </p:nvGrpSpPr>
          <p:grpSpPr>
            <a:xfrm>
              <a:off x="3680484" y="1644567"/>
              <a:ext cx="1279134" cy="3032981"/>
              <a:chOff x="2855181" y="1492167"/>
              <a:chExt cx="1209959" cy="2868960"/>
            </a:xfrm>
          </p:grpSpPr>
          <p:sp>
            <p:nvSpPr>
              <p:cNvPr id="83" name="Google Shape;218;p7">
                <a:extLst>
                  <a:ext uri="{FF2B5EF4-FFF2-40B4-BE49-F238E27FC236}">
                    <a16:creationId xmlns:a16="http://schemas.microsoft.com/office/drawing/2014/main" id="{D21E906B-DEEE-C541-8BAC-099D26A2F059}"/>
                  </a:ext>
                </a:extLst>
              </p:cNvPr>
              <p:cNvSpPr/>
              <p:nvPr/>
            </p:nvSpPr>
            <p:spPr>
              <a:xfrm>
                <a:off x="4035212" y="4328774"/>
                <a:ext cx="29928" cy="32353"/>
              </a:xfrm>
              <a:custGeom>
                <a:avLst/>
                <a:gdLst/>
                <a:ahLst/>
                <a:cxnLst/>
                <a:rect l="l" t="t" r="r" b="b"/>
                <a:pathLst>
                  <a:path w="29928" h="32353" extrusionOk="0">
                    <a:moveTo>
                      <a:pt x="14964" y="32353"/>
                    </a:moveTo>
                    <a:cubicBezTo>
                      <a:pt x="6704" y="32353"/>
                      <a:pt x="0" y="25668"/>
                      <a:pt x="0" y="17430"/>
                    </a:cubicBezTo>
                    <a:lnTo>
                      <a:pt x="0" y="14923"/>
                    </a:lnTo>
                    <a:cubicBezTo>
                      <a:pt x="0" y="6686"/>
                      <a:pt x="6704" y="0"/>
                      <a:pt x="14964" y="0"/>
                    </a:cubicBezTo>
                    <a:cubicBezTo>
                      <a:pt x="23225" y="0"/>
                      <a:pt x="29929" y="6686"/>
                      <a:pt x="29929" y="14923"/>
                    </a:cubicBezTo>
                    <a:lnTo>
                      <a:pt x="29929" y="17430"/>
                    </a:lnTo>
                    <a:cubicBezTo>
                      <a:pt x="29929" y="25668"/>
                      <a:pt x="23225" y="32353"/>
                      <a:pt x="14964" y="323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84" name="Google Shape;219;p7">
                <a:extLst>
                  <a:ext uri="{FF2B5EF4-FFF2-40B4-BE49-F238E27FC236}">
                    <a16:creationId xmlns:a16="http://schemas.microsoft.com/office/drawing/2014/main" id="{5C2B071A-C1B9-6B46-B993-293BF3626BE6}"/>
                  </a:ext>
                </a:extLst>
              </p:cNvPr>
              <p:cNvSpPr/>
              <p:nvPr/>
            </p:nvSpPr>
            <p:spPr>
              <a:xfrm>
                <a:off x="2855181" y="1492167"/>
                <a:ext cx="1209959" cy="2792434"/>
              </a:xfrm>
              <a:custGeom>
                <a:avLst/>
                <a:gdLst/>
                <a:ahLst/>
                <a:cxnLst/>
                <a:rect l="l" t="t" r="r" b="b"/>
                <a:pathLst>
                  <a:path w="1209959" h="2792434" extrusionOk="0">
                    <a:moveTo>
                      <a:pt x="1194995" y="2792435"/>
                    </a:moveTo>
                    <a:cubicBezTo>
                      <a:pt x="1186735" y="2792435"/>
                      <a:pt x="1180031" y="2785749"/>
                      <a:pt x="1180031" y="2777511"/>
                    </a:cubicBezTo>
                    <a:lnTo>
                      <a:pt x="1180031" y="2772617"/>
                    </a:lnTo>
                    <a:cubicBezTo>
                      <a:pt x="1180031" y="2764379"/>
                      <a:pt x="1186735" y="2757693"/>
                      <a:pt x="1194995" y="2757693"/>
                    </a:cubicBezTo>
                    <a:cubicBezTo>
                      <a:pt x="1203255" y="2757693"/>
                      <a:pt x="1209959" y="2764379"/>
                      <a:pt x="1209959" y="2772617"/>
                    </a:cubicBezTo>
                    <a:lnTo>
                      <a:pt x="1209959" y="2777511"/>
                    </a:lnTo>
                    <a:cubicBezTo>
                      <a:pt x="1209959" y="2785749"/>
                      <a:pt x="1203255" y="2792435"/>
                      <a:pt x="1194995" y="2792435"/>
                    </a:cubicBezTo>
                    <a:close/>
                    <a:moveTo>
                      <a:pt x="1194995" y="2713401"/>
                    </a:moveTo>
                    <a:cubicBezTo>
                      <a:pt x="1186735" y="2713401"/>
                      <a:pt x="1180031" y="2706716"/>
                      <a:pt x="1180031" y="2698478"/>
                    </a:cubicBezTo>
                    <a:lnTo>
                      <a:pt x="1180031" y="2693583"/>
                    </a:lnTo>
                    <a:cubicBezTo>
                      <a:pt x="1180031" y="2685346"/>
                      <a:pt x="1186735" y="2678660"/>
                      <a:pt x="1194995" y="2678660"/>
                    </a:cubicBezTo>
                    <a:cubicBezTo>
                      <a:pt x="1203255" y="2678660"/>
                      <a:pt x="1209959" y="2685346"/>
                      <a:pt x="1209959" y="2693583"/>
                    </a:cubicBezTo>
                    <a:lnTo>
                      <a:pt x="1209959" y="2698478"/>
                    </a:lnTo>
                    <a:cubicBezTo>
                      <a:pt x="1209959" y="2706716"/>
                      <a:pt x="1203255" y="2713401"/>
                      <a:pt x="1194995" y="2713401"/>
                    </a:cubicBezTo>
                    <a:close/>
                    <a:moveTo>
                      <a:pt x="1194995" y="2634368"/>
                    </a:moveTo>
                    <a:cubicBezTo>
                      <a:pt x="1186735" y="2634368"/>
                      <a:pt x="1180031" y="2627682"/>
                      <a:pt x="1180031" y="2619445"/>
                    </a:cubicBezTo>
                    <a:lnTo>
                      <a:pt x="1180031" y="2614550"/>
                    </a:lnTo>
                    <a:cubicBezTo>
                      <a:pt x="1180031" y="2606312"/>
                      <a:pt x="1186735" y="2599627"/>
                      <a:pt x="1194995" y="2599627"/>
                    </a:cubicBezTo>
                    <a:cubicBezTo>
                      <a:pt x="1203255" y="2599627"/>
                      <a:pt x="1209959" y="2606312"/>
                      <a:pt x="1209959" y="2614550"/>
                    </a:cubicBezTo>
                    <a:lnTo>
                      <a:pt x="1209959" y="2619445"/>
                    </a:lnTo>
                    <a:cubicBezTo>
                      <a:pt x="1209959" y="2627682"/>
                      <a:pt x="1203255" y="2634368"/>
                      <a:pt x="1194995" y="2634368"/>
                    </a:cubicBezTo>
                    <a:close/>
                    <a:moveTo>
                      <a:pt x="1194995" y="2555334"/>
                    </a:moveTo>
                    <a:cubicBezTo>
                      <a:pt x="1186735" y="2555334"/>
                      <a:pt x="1180031" y="2548649"/>
                      <a:pt x="1180031" y="2540411"/>
                    </a:cubicBezTo>
                    <a:lnTo>
                      <a:pt x="1180031" y="2535517"/>
                    </a:lnTo>
                    <a:cubicBezTo>
                      <a:pt x="1180031" y="2527279"/>
                      <a:pt x="1186735" y="2520593"/>
                      <a:pt x="1194995" y="2520593"/>
                    </a:cubicBezTo>
                    <a:cubicBezTo>
                      <a:pt x="1203255" y="2520593"/>
                      <a:pt x="1209959" y="2527279"/>
                      <a:pt x="1209959" y="2535517"/>
                    </a:cubicBezTo>
                    <a:lnTo>
                      <a:pt x="1209959" y="2540411"/>
                    </a:lnTo>
                    <a:cubicBezTo>
                      <a:pt x="1209959" y="2548649"/>
                      <a:pt x="1203255" y="2555334"/>
                      <a:pt x="1194995" y="2555334"/>
                    </a:cubicBezTo>
                    <a:close/>
                    <a:moveTo>
                      <a:pt x="1194995" y="2476301"/>
                    </a:moveTo>
                    <a:cubicBezTo>
                      <a:pt x="1186735" y="2476301"/>
                      <a:pt x="1180031" y="2469616"/>
                      <a:pt x="1180031" y="2461378"/>
                    </a:cubicBezTo>
                    <a:lnTo>
                      <a:pt x="1180031" y="2456483"/>
                    </a:lnTo>
                    <a:cubicBezTo>
                      <a:pt x="1180031" y="2448246"/>
                      <a:pt x="1186735" y="2441560"/>
                      <a:pt x="1194995" y="2441560"/>
                    </a:cubicBezTo>
                    <a:cubicBezTo>
                      <a:pt x="1203255" y="2441560"/>
                      <a:pt x="1209959" y="2448246"/>
                      <a:pt x="1209959" y="2456483"/>
                    </a:cubicBezTo>
                    <a:lnTo>
                      <a:pt x="1209959" y="2461378"/>
                    </a:lnTo>
                    <a:cubicBezTo>
                      <a:pt x="1209959" y="2469616"/>
                      <a:pt x="1203255" y="2476301"/>
                      <a:pt x="1194995" y="2476301"/>
                    </a:cubicBezTo>
                    <a:close/>
                    <a:moveTo>
                      <a:pt x="1194995" y="2397268"/>
                    </a:moveTo>
                    <a:cubicBezTo>
                      <a:pt x="1186735" y="2397268"/>
                      <a:pt x="1180031" y="2390582"/>
                      <a:pt x="1180031" y="2382345"/>
                    </a:cubicBezTo>
                    <a:lnTo>
                      <a:pt x="1180031" y="2377450"/>
                    </a:lnTo>
                    <a:cubicBezTo>
                      <a:pt x="1180031" y="2369212"/>
                      <a:pt x="1186735" y="2362527"/>
                      <a:pt x="1194995" y="2362527"/>
                    </a:cubicBezTo>
                    <a:cubicBezTo>
                      <a:pt x="1203255" y="2362527"/>
                      <a:pt x="1209959" y="2369212"/>
                      <a:pt x="1209959" y="2377450"/>
                    </a:cubicBezTo>
                    <a:lnTo>
                      <a:pt x="1209959" y="2382345"/>
                    </a:lnTo>
                    <a:cubicBezTo>
                      <a:pt x="1209959" y="2390702"/>
                      <a:pt x="1203255" y="2397268"/>
                      <a:pt x="1194995" y="2397268"/>
                    </a:cubicBezTo>
                    <a:close/>
                    <a:moveTo>
                      <a:pt x="1194995" y="2318354"/>
                    </a:moveTo>
                    <a:cubicBezTo>
                      <a:pt x="1186735" y="2318354"/>
                      <a:pt x="1180031" y="2311668"/>
                      <a:pt x="1180031" y="2303431"/>
                    </a:cubicBezTo>
                    <a:lnTo>
                      <a:pt x="1180031" y="2298536"/>
                    </a:lnTo>
                    <a:cubicBezTo>
                      <a:pt x="1180031" y="2290298"/>
                      <a:pt x="1186735" y="2283613"/>
                      <a:pt x="1194995" y="2283613"/>
                    </a:cubicBezTo>
                    <a:cubicBezTo>
                      <a:pt x="1203255" y="2283613"/>
                      <a:pt x="1209959" y="2290298"/>
                      <a:pt x="1209959" y="2298536"/>
                    </a:cubicBezTo>
                    <a:lnTo>
                      <a:pt x="1209959" y="2303431"/>
                    </a:lnTo>
                    <a:cubicBezTo>
                      <a:pt x="1209959" y="2311668"/>
                      <a:pt x="1203255" y="2318354"/>
                      <a:pt x="1194995" y="2318354"/>
                    </a:cubicBezTo>
                    <a:close/>
                    <a:moveTo>
                      <a:pt x="1194995" y="2239321"/>
                    </a:moveTo>
                    <a:cubicBezTo>
                      <a:pt x="1186735" y="2239321"/>
                      <a:pt x="1180031" y="2232635"/>
                      <a:pt x="1180031" y="2224397"/>
                    </a:cubicBezTo>
                    <a:lnTo>
                      <a:pt x="1180031" y="2219502"/>
                    </a:lnTo>
                    <a:cubicBezTo>
                      <a:pt x="1180031" y="2211265"/>
                      <a:pt x="1186735" y="2204579"/>
                      <a:pt x="1194995" y="2204579"/>
                    </a:cubicBezTo>
                    <a:cubicBezTo>
                      <a:pt x="1203255" y="2204579"/>
                      <a:pt x="1209959" y="2211265"/>
                      <a:pt x="1209959" y="2219502"/>
                    </a:cubicBezTo>
                    <a:lnTo>
                      <a:pt x="1209959" y="2224397"/>
                    </a:lnTo>
                    <a:cubicBezTo>
                      <a:pt x="1209959" y="2232635"/>
                      <a:pt x="1203255" y="2239321"/>
                      <a:pt x="1194995" y="2239321"/>
                    </a:cubicBezTo>
                    <a:close/>
                    <a:moveTo>
                      <a:pt x="1194995" y="2160287"/>
                    </a:moveTo>
                    <a:cubicBezTo>
                      <a:pt x="1186735" y="2160287"/>
                      <a:pt x="1180031" y="2153601"/>
                      <a:pt x="1180031" y="2145364"/>
                    </a:cubicBezTo>
                    <a:lnTo>
                      <a:pt x="1180031" y="2140469"/>
                    </a:lnTo>
                    <a:cubicBezTo>
                      <a:pt x="1180031" y="2132231"/>
                      <a:pt x="1186735" y="2125546"/>
                      <a:pt x="1194995" y="2125546"/>
                    </a:cubicBezTo>
                    <a:cubicBezTo>
                      <a:pt x="1203255" y="2125546"/>
                      <a:pt x="1209959" y="2132231"/>
                      <a:pt x="1209959" y="2140469"/>
                    </a:cubicBezTo>
                    <a:lnTo>
                      <a:pt x="1209959" y="2145364"/>
                    </a:lnTo>
                    <a:cubicBezTo>
                      <a:pt x="1209959" y="2153601"/>
                      <a:pt x="1203255" y="2160287"/>
                      <a:pt x="1194995" y="2160287"/>
                    </a:cubicBezTo>
                    <a:close/>
                    <a:moveTo>
                      <a:pt x="1194995" y="2081254"/>
                    </a:moveTo>
                    <a:cubicBezTo>
                      <a:pt x="1186735" y="2081254"/>
                      <a:pt x="1180031" y="2074568"/>
                      <a:pt x="1180031" y="2066330"/>
                    </a:cubicBezTo>
                    <a:lnTo>
                      <a:pt x="1180031" y="2061436"/>
                    </a:lnTo>
                    <a:cubicBezTo>
                      <a:pt x="1180031" y="2053198"/>
                      <a:pt x="1186735" y="2046512"/>
                      <a:pt x="1194995" y="2046512"/>
                    </a:cubicBezTo>
                    <a:cubicBezTo>
                      <a:pt x="1203255" y="2046512"/>
                      <a:pt x="1209959" y="2053198"/>
                      <a:pt x="1209959" y="2061436"/>
                    </a:cubicBezTo>
                    <a:lnTo>
                      <a:pt x="1209959" y="2066330"/>
                    </a:lnTo>
                    <a:cubicBezTo>
                      <a:pt x="1209959" y="2074568"/>
                      <a:pt x="1203255" y="2081254"/>
                      <a:pt x="1194995" y="2081254"/>
                    </a:cubicBezTo>
                    <a:close/>
                    <a:moveTo>
                      <a:pt x="1194995" y="2002220"/>
                    </a:moveTo>
                    <a:cubicBezTo>
                      <a:pt x="1186735" y="2002220"/>
                      <a:pt x="1180031" y="1995535"/>
                      <a:pt x="1180031" y="1987297"/>
                    </a:cubicBezTo>
                    <a:lnTo>
                      <a:pt x="1180031" y="1982402"/>
                    </a:lnTo>
                    <a:cubicBezTo>
                      <a:pt x="1180031" y="1974165"/>
                      <a:pt x="1186735" y="1967479"/>
                      <a:pt x="1194995" y="1967479"/>
                    </a:cubicBezTo>
                    <a:cubicBezTo>
                      <a:pt x="1203255" y="1967479"/>
                      <a:pt x="1209959" y="1974165"/>
                      <a:pt x="1209959" y="1982402"/>
                    </a:cubicBezTo>
                    <a:lnTo>
                      <a:pt x="1209959" y="1987297"/>
                    </a:lnTo>
                    <a:cubicBezTo>
                      <a:pt x="1209959" y="1995535"/>
                      <a:pt x="1203255" y="2002220"/>
                      <a:pt x="1194995" y="2002220"/>
                    </a:cubicBezTo>
                    <a:close/>
                    <a:moveTo>
                      <a:pt x="1194995" y="1923187"/>
                    </a:moveTo>
                    <a:cubicBezTo>
                      <a:pt x="1186735" y="1923187"/>
                      <a:pt x="1180031" y="1916501"/>
                      <a:pt x="1180031" y="1908264"/>
                    </a:cubicBezTo>
                    <a:lnTo>
                      <a:pt x="1180031" y="1903369"/>
                    </a:lnTo>
                    <a:cubicBezTo>
                      <a:pt x="1180031" y="1895131"/>
                      <a:pt x="1186735" y="1888446"/>
                      <a:pt x="1194995" y="1888446"/>
                    </a:cubicBezTo>
                    <a:cubicBezTo>
                      <a:pt x="1203255" y="1888446"/>
                      <a:pt x="1209959" y="1895131"/>
                      <a:pt x="1209959" y="1903369"/>
                    </a:cubicBezTo>
                    <a:lnTo>
                      <a:pt x="1209959" y="1908264"/>
                    </a:lnTo>
                    <a:cubicBezTo>
                      <a:pt x="1209959" y="1916501"/>
                      <a:pt x="1203255" y="1923187"/>
                      <a:pt x="1194995" y="1923187"/>
                    </a:cubicBezTo>
                    <a:close/>
                    <a:moveTo>
                      <a:pt x="1194995" y="1844154"/>
                    </a:moveTo>
                    <a:cubicBezTo>
                      <a:pt x="1186735" y="1844154"/>
                      <a:pt x="1180031" y="1837468"/>
                      <a:pt x="1180031" y="1829230"/>
                    </a:cubicBezTo>
                    <a:lnTo>
                      <a:pt x="1180031" y="1824335"/>
                    </a:lnTo>
                    <a:cubicBezTo>
                      <a:pt x="1180031" y="1816098"/>
                      <a:pt x="1186735" y="1809412"/>
                      <a:pt x="1194995" y="1809412"/>
                    </a:cubicBezTo>
                    <a:cubicBezTo>
                      <a:pt x="1203255" y="1809412"/>
                      <a:pt x="1209959" y="1816098"/>
                      <a:pt x="1209959" y="1824335"/>
                    </a:cubicBezTo>
                    <a:lnTo>
                      <a:pt x="1209959" y="1829230"/>
                    </a:lnTo>
                    <a:cubicBezTo>
                      <a:pt x="1209959" y="1837468"/>
                      <a:pt x="1203255" y="1844154"/>
                      <a:pt x="1194995" y="1844154"/>
                    </a:cubicBezTo>
                    <a:close/>
                    <a:moveTo>
                      <a:pt x="1194995" y="1765240"/>
                    </a:moveTo>
                    <a:cubicBezTo>
                      <a:pt x="1186735" y="1765240"/>
                      <a:pt x="1180031" y="1758554"/>
                      <a:pt x="1180031" y="1750316"/>
                    </a:cubicBezTo>
                    <a:lnTo>
                      <a:pt x="1180031" y="1745421"/>
                    </a:lnTo>
                    <a:cubicBezTo>
                      <a:pt x="1180031" y="1737184"/>
                      <a:pt x="1186735" y="1730498"/>
                      <a:pt x="1194995" y="1730498"/>
                    </a:cubicBezTo>
                    <a:cubicBezTo>
                      <a:pt x="1203255" y="1730498"/>
                      <a:pt x="1209959" y="1737184"/>
                      <a:pt x="1209959" y="1745421"/>
                    </a:cubicBezTo>
                    <a:lnTo>
                      <a:pt x="1209959" y="1750316"/>
                    </a:lnTo>
                    <a:cubicBezTo>
                      <a:pt x="1209959" y="1758554"/>
                      <a:pt x="1203255" y="1765240"/>
                      <a:pt x="1194995" y="1765240"/>
                    </a:cubicBezTo>
                    <a:close/>
                    <a:moveTo>
                      <a:pt x="1194995" y="1686206"/>
                    </a:moveTo>
                    <a:cubicBezTo>
                      <a:pt x="1186735" y="1686206"/>
                      <a:pt x="1180031" y="1679520"/>
                      <a:pt x="1180031" y="1671283"/>
                    </a:cubicBezTo>
                    <a:lnTo>
                      <a:pt x="1180031" y="1666388"/>
                    </a:lnTo>
                    <a:cubicBezTo>
                      <a:pt x="1180031" y="1658150"/>
                      <a:pt x="1186735" y="1651465"/>
                      <a:pt x="1194995" y="1651465"/>
                    </a:cubicBezTo>
                    <a:cubicBezTo>
                      <a:pt x="1203255" y="1651465"/>
                      <a:pt x="1209959" y="1658150"/>
                      <a:pt x="1209959" y="1666388"/>
                    </a:cubicBezTo>
                    <a:lnTo>
                      <a:pt x="1209959" y="1671283"/>
                    </a:lnTo>
                    <a:cubicBezTo>
                      <a:pt x="1209959" y="1679520"/>
                      <a:pt x="1203255" y="1686206"/>
                      <a:pt x="1194995" y="1686206"/>
                    </a:cubicBezTo>
                    <a:close/>
                    <a:moveTo>
                      <a:pt x="1194995" y="1607173"/>
                    </a:moveTo>
                    <a:cubicBezTo>
                      <a:pt x="1186735" y="1607173"/>
                      <a:pt x="1180031" y="1600487"/>
                      <a:pt x="1180031" y="1592250"/>
                    </a:cubicBezTo>
                    <a:lnTo>
                      <a:pt x="1180031" y="1587355"/>
                    </a:lnTo>
                    <a:cubicBezTo>
                      <a:pt x="1180031" y="1579117"/>
                      <a:pt x="1186735" y="1572432"/>
                      <a:pt x="1194995" y="1572432"/>
                    </a:cubicBezTo>
                    <a:cubicBezTo>
                      <a:pt x="1203255" y="1572432"/>
                      <a:pt x="1209959" y="1579117"/>
                      <a:pt x="1209959" y="1587355"/>
                    </a:cubicBezTo>
                    <a:lnTo>
                      <a:pt x="1209959" y="1592250"/>
                    </a:lnTo>
                    <a:cubicBezTo>
                      <a:pt x="1209959" y="1600487"/>
                      <a:pt x="1203255" y="1607173"/>
                      <a:pt x="1194995" y="1607173"/>
                    </a:cubicBezTo>
                    <a:close/>
                    <a:moveTo>
                      <a:pt x="1194995" y="1528139"/>
                    </a:moveTo>
                    <a:cubicBezTo>
                      <a:pt x="1186735" y="1528139"/>
                      <a:pt x="1180031" y="1521454"/>
                      <a:pt x="1180031" y="1513216"/>
                    </a:cubicBezTo>
                    <a:lnTo>
                      <a:pt x="1180031" y="1508321"/>
                    </a:lnTo>
                    <a:cubicBezTo>
                      <a:pt x="1180031" y="1500084"/>
                      <a:pt x="1186735" y="1493398"/>
                      <a:pt x="1194995" y="1493398"/>
                    </a:cubicBezTo>
                    <a:cubicBezTo>
                      <a:pt x="1203255" y="1493398"/>
                      <a:pt x="1209959" y="1500084"/>
                      <a:pt x="1209959" y="1508321"/>
                    </a:cubicBezTo>
                    <a:lnTo>
                      <a:pt x="1209959" y="1513216"/>
                    </a:lnTo>
                    <a:cubicBezTo>
                      <a:pt x="1209959" y="1521454"/>
                      <a:pt x="1203255" y="1528139"/>
                      <a:pt x="1194995" y="1528139"/>
                    </a:cubicBezTo>
                    <a:close/>
                    <a:moveTo>
                      <a:pt x="1194995" y="1449106"/>
                    </a:moveTo>
                    <a:cubicBezTo>
                      <a:pt x="1186735" y="1449106"/>
                      <a:pt x="1180031" y="1442420"/>
                      <a:pt x="1180031" y="1434183"/>
                    </a:cubicBezTo>
                    <a:lnTo>
                      <a:pt x="1180031" y="1429288"/>
                    </a:lnTo>
                    <a:cubicBezTo>
                      <a:pt x="1180031" y="1421050"/>
                      <a:pt x="1186735" y="1414365"/>
                      <a:pt x="1194995" y="1414365"/>
                    </a:cubicBezTo>
                    <a:cubicBezTo>
                      <a:pt x="1203255" y="1414365"/>
                      <a:pt x="1209959" y="1421050"/>
                      <a:pt x="1209959" y="1429288"/>
                    </a:cubicBezTo>
                    <a:lnTo>
                      <a:pt x="1209959" y="1434183"/>
                    </a:lnTo>
                    <a:cubicBezTo>
                      <a:pt x="1209959" y="1442420"/>
                      <a:pt x="1203255" y="1449106"/>
                      <a:pt x="1194995" y="1449106"/>
                    </a:cubicBezTo>
                    <a:close/>
                    <a:moveTo>
                      <a:pt x="1194995" y="1370073"/>
                    </a:moveTo>
                    <a:cubicBezTo>
                      <a:pt x="1186735" y="1370073"/>
                      <a:pt x="1180031" y="1363387"/>
                      <a:pt x="1180031" y="1355149"/>
                    </a:cubicBezTo>
                    <a:lnTo>
                      <a:pt x="1180031" y="1350255"/>
                    </a:lnTo>
                    <a:cubicBezTo>
                      <a:pt x="1180031" y="1342017"/>
                      <a:pt x="1186735" y="1335331"/>
                      <a:pt x="1194995" y="1335331"/>
                    </a:cubicBezTo>
                    <a:cubicBezTo>
                      <a:pt x="1203255" y="1335331"/>
                      <a:pt x="1209959" y="1342017"/>
                      <a:pt x="1209959" y="1350255"/>
                    </a:cubicBezTo>
                    <a:lnTo>
                      <a:pt x="1209959" y="1355149"/>
                    </a:lnTo>
                    <a:cubicBezTo>
                      <a:pt x="1209959" y="1363387"/>
                      <a:pt x="1203255" y="1370073"/>
                      <a:pt x="1194995" y="1370073"/>
                    </a:cubicBezTo>
                    <a:close/>
                    <a:moveTo>
                      <a:pt x="1194995" y="1291039"/>
                    </a:moveTo>
                    <a:cubicBezTo>
                      <a:pt x="1186735" y="1291039"/>
                      <a:pt x="1180031" y="1284354"/>
                      <a:pt x="1180031" y="1276116"/>
                    </a:cubicBezTo>
                    <a:lnTo>
                      <a:pt x="1180031" y="1271221"/>
                    </a:lnTo>
                    <a:cubicBezTo>
                      <a:pt x="1180031" y="1262984"/>
                      <a:pt x="1186735" y="1256298"/>
                      <a:pt x="1194995" y="1256298"/>
                    </a:cubicBezTo>
                    <a:cubicBezTo>
                      <a:pt x="1203255" y="1256298"/>
                      <a:pt x="1209959" y="1262984"/>
                      <a:pt x="1209959" y="1271221"/>
                    </a:cubicBezTo>
                    <a:lnTo>
                      <a:pt x="1209959" y="1276116"/>
                    </a:lnTo>
                    <a:cubicBezTo>
                      <a:pt x="1209959" y="1284354"/>
                      <a:pt x="1203255" y="1291039"/>
                      <a:pt x="1194995" y="1291039"/>
                    </a:cubicBezTo>
                    <a:close/>
                    <a:moveTo>
                      <a:pt x="1194995" y="1212125"/>
                    </a:moveTo>
                    <a:cubicBezTo>
                      <a:pt x="1186735" y="1212125"/>
                      <a:pt x="1180031" y="1205440"/>
                      <a:pt x="1180031" y="1197202"/>
                    </a:cubicBezTo>
                    <a:lnTo>
                      <a:pt x="1180031" y="1192307"/>
                    </a:lnTo>
                    <a:cubicBezTo>
                      <a:pt x="1180031" y="1184070"/>
                      <a:pt x="1186735" y="1177384"/>
                      <a:pt x="1194995" y="1177384"/>
                    </a:cubicBezTo>
                    <a:cubicBezTo>
                      <a:pt x="1203255" y="1177384"/>
                      <a:pt x="1209959" y="1184070"/>
                      <a:pt x="1209959" y="1192307"/>
                    </a:cubicBezTo>
                    <a:lnTo>
                      <a:pt x="1209959" y="1197202"/>
                    </a:lnTo>
                    <a:cubicBezTo>
                      <a:pt x="1209959" y="1205440"/>
                      <a:pt x="1203255" y="1212125"/>
                      <a:pt x="1194995" y="1212125"/>
                    </a:cubicBezTo>
                    <a:close/>
                    <a:moveTo>
                      <a:pt x="719248" y="1206514"/>
                    </a:moveTo>
                    <a:lnTo>
                      <a:pt x="714340" y="1206514"/>
                    </a:lnTo>
                    <a:cubicBezTo>
                      <a:pt x="706080" y="1206514"/>
                      <a:pt x="699376" y="1199829"/>
                      <a:pt x="699376" y="1191591"/>
                    </a:cubicBezTo>
                    <a:cubicBezTo>
                      <a:pt x="699376" y="1183353"/>
                      <a:pt x="706080" y="1176668"/>
                      <a:pt x="714340" y="1176668"/>
                    </a:cubicBezTo>
                    <a:lnTo>
                      <a:pt x="719248" y="1176668"/>
                    </a:lnTo>
                    <a:cubicBezTo>
                      <a:pt x="727509" y="1176668"/>
                      <a:pt x="734213" y="1183353"/>
                      <a:pt x="734213" y="1191591"/>
                    </a:cubicBezTo>
                    <a:cubicBezTo>
                      <a:pt x="734213" y="1199829"/>
                      <a:pt x="727509" y="1206514"/>
                      <a:pt x="719248" y="1206514"/>
                    </a:cubicBezTo>
                    <a:close/>
                    <a:moveTo>
                      <a:pt x="640117" y="1206514"/>
                    </a:moveTo>
                    <a:lnTo>
                      <a:pt x="635208" y="1206514"/>
                    </a:lnTo>
                    <a:cubicBezTo>
                      <a:pt x="626948" y="1206514"/>
                      <a:pt x="620244" y="1199829"/>
                      <a:pt x="620244" y="1191591"/>
                    </a:cubicBezTo>
                    <a:cubicBezTo>
                      <a:pt x="620244" y="1183353"/>
                      <a:pt x="626948" y="1176668"/>
                      <a:pt x="635208" y="1176668"/>
                    </a:cubicBezTo>
                    <a:lnTo>
                      <a:pt x="640117" y="1176668"/>
                    </a:lnTo>
                    <a:cubicBezTo>
                      <a:pt x="648377" y="1176668"/>
                      <a:pt x="655081" y="1183353"/>
                      <a:pt x="655081" y="1191591"/>
                    </a:cubicBezTo>
                    <a:cubicBezTo>
                      <a:pt x="654961" y="1199829"/>
                      <a:pt x="648377" y="1206514"/>
                      <a:pt x="640117" y="1206514"/>
                    </a:cubicBezTo>
                    <a:close/>
                    <a:moveTo>
                      <a:pt x="798500" y="1206514"/>
                    </a:moveTo>
                    <a:lnTo>
                      <a:pt x="793591" y="1206514"/>
                    </a:lnTo>
                    <a:cubicBezTo>
                      <a:pt x="785331" y="1206514"/>
                      <a:pt x="778627" y="1199829"/>
                      <a:pt x="778627" y="1191591"/>
                    </a:cubicBezTo>
                    <a:cubicBezTo>
                      <a:pt x="778627" y="1183353"/>
                      <a:pt x="785331" y="1176668"/>
                      <a:pt x="793591" y="1176668"/>
                    </a:cubicBezTo>
                    <a:lnTo>
                      <a:pt x="798500" y="1176668"/>
                    </a:lnTo>
                    <a:cubicBezTo>
                      <a:pt x="806760" y="1176668"/>
                      <a:pt x="813464" y="1183353"/>
                      <a:pt x="813464" y="1191591"/>
                    </a:cubicBezTo>
                    <a:cubicBezTo>
                      <a:pt x="813464" y="1199829"/>
                      <a:pt x="806760" y="1206514"/>
                      <a:pt x="798500" y="1206514"/>
                    </a:cubicBezTo>
                    <a:close/>
                    <a:moveTo>
                      <a:pt x="560866" y="1204962"/>
                    </a:moveTo>
                    <a:cubicBezTo>
                      <a:pt x="560506" y="1204962"/>
                      <a:pt x="560147" y="1204962"/>
                      <a:pt x="559788" y="1204962"/>
                    </a:cubicBezTo>
                    <a:lnTo>
                      <a:pt x="554760" y="1204604"/>
                    </a:lnTo>
                    <a:cubicBezTo>
                      <a:pt x="546500" y="1203888"/>
                      <a:pt x="540394" y="1196725"/>
                      <a:pt x="541113" y="1188487"/>
                    </a:cubicBezTo>
                    <a:cubicBezTo>
                      <a:pt x="541831" y="1180249"/>
                      <a:pt x="549014" y="1174161"/>
                      <a:pt x="557274" y="1174877"/>
                    </a:cubicBezTo>
                    <a:lnTo>
                      <a:pt x="562063" y="1175235"/>
                    </a:lnTo>
                    <a:cubicBezTo>
                      <a:pt x="570323" y="1175832"/>
                      <a:pt x="576548" y="1182995"/>
                      <a:pt x="575830" y="1191233"/>
                    </a:cubicBezTo>
                    <a:cubicBezTo>
                      <a:pt x="575231" y="1198993"/>
                      <a:pt x="568647" y="1204962"/>
                      <a:pt x="560866" y="1204962"/>
                    </a:cubicBezTo>
                    <a:close/>
                    <a:moveTo>
                      <a:pt x="482572" y="1193859"/>
                    </a:moveTo>
                    <a:cubicBezTo>
                      <a:pt x="481495" y="1193859"/>
                      <a:pt x="480537" y="1193740"/>
                      <a:pt x="479460" y="1193501"/>
                    </a:cubicBezTo>
                    <a:lnTo>
                      <a:pt x="474551" y="1192427"/>
                    </a:lnTo>
                    <a:cubicBezTo>
                      <a:pt x="466530" y="1190636"/>
                      <a:pt x="461382" y="1182756"/>
                      <a:pt x="463178" y="1174638"/>
                    </a:cubicBezTo>
                    <a:cubicBezTo>
                      <a:pt x="464974" y="1166639"/>
                      <a:pt x="472875" y="1161506"/>
                      <a:pt x="481016" y="1163297"/>
                    </a:cubicBezTo>
                    <a:lnTo>
                      <a:pt x="485804" y="1164371"/>
                    </a:lnTo>
                    <a:cubicBezTo>
                      <a:pt x="493945" y="1166042"/>
                      <a:pt x="499093" y="1174041"/>
                      <a:pt x="497297" y="1182040"/>
                    </a:cubicBezTo>
                    <a:cubicBezTo>
                      <a:pt x="495621" y="1189084"/>
                      <a:pt x="489396" y="1193859"/>
                      <a:pt x="482572" y="1193859"/>
                    </a:cubicBezTo>
                    <a:close/>
                    <a:moveTo>
                      <a:pt x="406314" y="1172370"/>
                    </a:moveTo>
                    <a:cubicBezTo>
                      <a:pt x="404638" y="1172370"/>
                      <a:pt x="402962" y="1172131"/>
                      <a:pt x="401286" y="1171534"/>
                    </a:cubicBezTo>
                    <a:lnTo>
                      <a:pt x="396497" y="1169863"/>
                    </a:lnTo>
                    <a:cubicBezTo>
                      <a:pt x="388716" y="1166997"/>
                      <a:pt x="384765" y="1158402"/>
                      <a:pt x="387638" y="1150761"/>
                    </a:cubicBezTo>
                    <a:cubicBezTo>
                      <a:pt x="390511" y="1143001"/>
                      <a:pt x="399011" y="1139061"/>
                      <a:pt x="406793" y="1141926"/>
                    </a:cubicBezTo>
                    <a:lnTo>
                      <a:pt x="411342" y="1143598"/>
                    </a:lnTo>
                    <a:cubicBezTo>
                      <a:pt x="419123" y="1146344"/>
                      <a:pt x="423193" y="1154939"/>
                      <a:pt x="420440" y="1162700"/>
                    </a:cubicBezTo>
                    <a:cubicBezTo>
                      <a:pt x="418285" y="1168549"/>
                      <a:pt x="412539" y="1172370"/>
                      <a:pt x="406314" y="1172370"/>
                    </a:cubicBezTo>
                    <a:close/>
                    <a:moveTo>
                      <a:pt x="333766" y="1140852"/>
                    </a:moveTo>
                    <a:cubicBezTo>
                      <a:pt x="331492" y="1140852"/>
                      <a:pt x="329098" y="1140255"/>
                      <a:pt x="326823" y="1139181"/>
                    </a:cubicBezTo>
                    <a:lnTo>
                      <a:pt x="322394" y="1136793"/>
                    </a:lnTo>
                    <a:cubicBezTo>
                      <a:pt x="315091" y="1132973"/>
                      <a:pt x="312338" y="1123899"/>
                      <a:pt x="316168" y="1116617"/>
                    </a:cubicBezTo>
                    <a:cubicBezTo>
                      <a:pt x="319999" y="1109334"/>
                      <a:pt x="329098" y="1106588"/>
                      <a:pt x="336400" y="1110409"/>
                    </a:cubicBezTo>
                    <a:lnTo>
                      <a:pt x="340710" y="1112677"/>
                    </a:lnTo>
                    <a:cubicBezTo>
                      <a:pt x="348013" y="1116497"/>
                      <a:pt x="350886" y="1125451"/>
                      <a:pt x="347055" y="1132853"/>
                    </a:cubicBezTo>
                    <a:cubicBezTo>
                      <a:pt x="344421" y="1137987"/>
                      <a:pt x="339154" y="1140852"/>
                      <a:pt x="333766" y="1140852"/>
                    </a:cubicBezTo>
                    <a:close/>
                    <a:moveTo>
                      <a:pt x="1194995" y="1133092"/>
                    </a:moveTo>
                    <a:cubicBezTo>
                      <a:pt x="1186735" y="1133092"/>
                      <a:pt x="1180031" y="1126406"/>
                      <a:pt x="1180031" y="1118169"/>
                    </a:cubicBezTo>
                    <a:lnTo>
                      <a:pt x="1180031" y="1113274"/>
                    </a:lnTo>
                    <a:cubicBezTo>
                      <a:pt x="1180031" y="1105036"/>
                      <a:pt x="1186735" y="1098351"/>
                      <a:pt x="1194995" y="1098351"/>
                    </a:cubicBezTo>
                    <a:cubicBezTo>
                      <a:pt x="1203255" y="1098351"/>
                      <a:pt x="1209959" y="1105036"/>
                      <a:pt x="1209959" y="1113274"/>
                    </a:cubicBezTo>
                    <a:lnTo>
                      <a:pt x="1209959" y="1118169"/>
                    </a:lnTo>
                    <a:cubicBezTo>
                      <a:pt x="1209959" y="1126406"/>
                      <a:pt x="1203255" y="1133092"/>
                      <a:pt x="1194995" y="1133092"/>
                    </a:cubicBezTo>
                    <a:close/>
                    <a:moveTo>
                      <a:pt x="266128" y="1099903"/>
                    </a:moveTo>
                    <a:cubicBezTo>
                      <a:pt x="263135" y="1099903"/>
                      <a:pt x="260142" y="1099067"/>
                      <a:pt x="257508" y="1097157"/>
                    </a:cubicBezTo>
                    <a:lnTo>
                      <a:pt x="253318" y="1094172"/>
                    </a:lnTo>
                    <a:cubicBezTo>
                      <a:pt x="246614" y="1089397"/>
                      <a:pt x="245058" y="1080085"/>
                      <a:pt x="249846" y="1073399"/>
                    </a:cubicBezTo>
                    <a:cubicBezTo>
                      <a:pt x="254635" y="1066713"/>
                      <a:pt x="263973" y="1065161"/>
                      <a:pt x="270677" y="1069937"/>
                    </a:cubicBezTo>
                    <a:lnTo>
                      <a:pt x="274627" y="1072683"/>
                    </a:lnTo>
                    <a:cubicBezTo>
                      <a:pt x="281331" y="1077458"/>
                      <a:pt x="283007" y="1086770"/>
                      <a:pt x="278219" y="1093456"/>
                    </a:cubicBezTo>
                    <a:cubicBezTo>
                      <a:pt x="275465" y="1097754"/>
                      <a:pt x="270796" y="1099903"/>
                      <a:pt x="266128" y="1099903"/>
                    </a:cubicBezTo>
                    <a:close/>
                    <a:moveTo>
                      <a:pt x="1194995" y="1054059"/>
                    </a:moveTo>
                    <a:cubicBezTo>
                      <a:pt x="1186735" y="1054059"/>
                      <a:pt x="1180031" y="1047373"/>
                      <a:pt x="1180031" y="1039135"/>
                    </a:cubicBezTo>
                    <a:lnTo>
                      <a:pt x="1180031" y="1034240"/>
                    </a:lnTo>
                    <a:cubicBezTo>
                      <a:pt x="1180031" y="1026003"/>
                      <a:pt x="1186735" y="1019317"/>
                      <a:pt x="1194995" y="1019317"/>
                    </a:cubicBezTo>
                    <a:cubicBezTo>
                      <a:pt x="1203255" y="1019317"/>
                      <a:pt x="1209959" y="1026003"/>
                      <a:pt x="1209959" y="1034240"/>
                    </a:cubicBezTo>
                    <a:lnTo>
                      <a:pt x="1209959" y="1039135"/>
                    </a:lnTo>
                    <a:cubicBezTo>
                      <a:pt x="1209959" y="1047373"/>
                      <a:pt x="1203255" y="1054059"/>
                      <a:pt x="1194995" y="1054059"/>
                    </a:cubicBezTo>
                    <a:close/>
                    <a:moveTo>
                      <a:pt x="204594" y="1050358"/>
                    </a:moveTo>
                    <a:cubicBezTo>
                      <a:pt x="201003" y="1050358"/>
                      <a:pt x="197292" y="1049044"/>
                      <a:pt x="194418" y="1046418"/>
                    </a:cubicBezTo>
                    <a:lnTo>
                      <a:pt x="190707" y="1042956"/>
                    </a:lnTo>
                    <a:cubicBezTo>
                      <a:pt x="184721" y="1037345"/>
                      <a:pt x="184362" y="1027913"/>
                      <a:pt x="189989" y="1021824"/>
                    </a:cubicBezTo>
                    <a:cubicBezTo>
                      <a:pt x="195616" y="1015855"/>
                      <a:pt x="205073" y="1015497"/>
                      <a:pt x="211179" y="1021108"/>
                    </a:cubicBezTo>
                    <a:lnTo>
                      <a:pt x="214770" y="1024451"/>
                    </a:lnTo>
                    <a:cubicBezTo>
                      <a:pt x="220875" y="1030062"/>
                      <a:pt x="221235" y="1039493"/>
                      <a:pt x="215608" y="1045582"/>
                    </a:cubicBezTo>
                    <a:cubicBezTo>
                      <a:pt x="212615" y="1048686"/>
                      <a:pt x="208545" y="1050358"/>
                      <a:pt x="204594" y="1050358"/>
                    </a:cubicBezTo>
                    <a:close/>
                    <a:moveTo>
                      <a:pt x="150124" y="993052"/>
                    </a:moveTo>
                    <a:cubicBezTo>
                      <a:pt x="145814" y="993052"/>
                      <a:pt x="141504" y="991262"/>
                      <a:pt x="138631" y="987680"/>
                    </a:cubicBezTo>
                    <a:lnTo>
                      <a:pt x="135399" y="983740"/>
                    </a:lnTo>
                    <a:cubicBezTo>
                      <a:pt x="130132" y="977293"/>
                      <a:pt x="131209" y="967981"/>
                      <a:pt x="137554" y="962728"/>
                    </a:cubicBezTo>
                    <a:cubicBezTo>
                      <a:pt x="144019" y="957475"/>
                      <a:pt x="153356" y="958550"/>
                      <a:pt x="158624" y="964877"/>
                    </a:cubicBezTo>
                    <a:lnTo>
                      <a:pt x="161736" y="968578"/>
                    </a:lnTo>
                    <a:cubicBezTo>
                      <a:pt x="167004" y="974906"/>
                      <a:pt x="166046" y="984337"/>
                      <a:pt x="159701" y="989590"/>
                    </a:cubicBezTo>
                    <a:cubicBezTo>
                      <a:pt x="156948" y="991859"/>
                      <a:pt x="153476" y="993052"/>
                      <a:pt x="150124" y="993052"/>
                    </a:cubicBezTo>
                    <a:close/>
                    <a:moveTo>
                      <a:pt x="1194995" y="975025"/>
                    </a:moveTo>
                    <a:cubicBezTo>
                      <a:pt x="1186735" y="975025"/>
                      <a:pt x="1180031" y="968340"/>
                      <a:pt x="1180031" y="960102"/>
                    </a:cubicBezTo>
                    <a:lnTo>
                      <a:pt x="1180031" y="955207"/>
                    </a:lnTo>
                    <a:cubicBezTo>
                      <a:pt x="1180031" y="946969"/>
                      <a:pt x="1186735" y="940284"/>
                      <a:pt x="1194995" y="940284"/>
                    </a:cubicBezTo>
                    <a:cubicBezTo>
                      <a:pt x="1203255" y="940284"/>
                      <a:pt x="1209959" y="946969"/>
                      <a:pt x="1209959" y="955207"/>
                    </a:cubicBezTo>
                    <a:lnTo>
                      <a:pt x="1209959" y="960102"/>
                    </a:lnTo>
                    <a:cubicBezTo>
                      <a:pt x="1209959" y="968340"/>
                      <a:pt x="1203255" y="975025"/>
                      <a:pt x="1194995" y="975025"/>
                    </a:cubicBezTo>
                    <a:close/>
                    <a:moveTo>
                      <a:pt x="103914" y="928942"/>
                    </a:moveTo>
                    <a:cubicBezTo>
                      <a:pt x="98886" y="928942"/>
                      <a:pt x="94097" y="926435"/>
                      <a:pt x="91224" y="921899"/>
                    </a:cubicBezTo>
                    <a:lnTo>
                      <a:pt x="88590" y="917601"/>
                    </a:lnTo>
                    <a:cubicBezTo>
                      <a:pt x="84281" y="910557"/>
                      <a:pt x="86555" y="901364"/>
                      <a:pt x="93499" y="897066"/>
                    </a:cubicBezTo>
                    <a:cubicBezTo>
                      <a:pt x="100562" y="892768"/>
                      <a:pt x="109780" y="895037"/>
                      <a:pt x="114090" y="901961"/>
                    </a:cubicBezTo>
                    <a:lnTo>
                      <a:pt x="116604" y="906020"/>
                    </a:lnTo>
                    <a:cubicBezTo>
                      <a:pt x="121033" y="913064"/>
                      <a:pt x="118878" y="922257"/>
                      <a:pt x="111815" y="926555"/>
                    </a:cubicBezTo>
                    <a:cubicBezTo>
                      <a:pt x="109301" y="928226"/>
                      <a:pt x="106548" y="928942"/>
                      <a:pt x="103914" y="928942"/>
                    </a:cubicBezTo>
                    <a:close/>
                    <a:moveTo>
                      <a:pt x="1194995" y="895992"/>
                    </a:moveTo>
                    <a:cubicBezTo>
                      <a:pt x="1186735" y="895992"/>
                      <a:pt x="1180031" y="889306"/>
                      <a:pt x="1180031" y="881069"/>
                    </a:cubicBezTo>
                    <a:lnTo>
                      <a:pt x="1180031" y="876174"/>
                    </a:lnTo>
                    <a:cubicBezTo>
                      <a:pt x="1180031" y="867936"/>
                      <a:pt x="1186735" y="861251"/>
                      <a:pt x="1194995" y="861251"/>
                    </a:cubicBezTo>
                    <a:cubicBezTo>
                      <a:pt x="1203255" y="861251"/>
                      <a:pt x="1209959" y="867936"/>
                      <a:pt x="1209959" y="876174"/>
                    </a:cubicBezTo>
                    <a:lnTo>
                      <a:pt x="1209959" y="881069"/>
                    </a:lnTo>
                    <a:cubicBezTo>
                      <a:pt x="1209959" y="889306"/>
                      <a:pt x="1203255" y="895992"/>
                      <a:pt x="1194995" y="895992"/>
                    </a:cubicBezTo>
                    <a:close/>
                    <a:moveTo>
                      <a:pt x="66563" y="859340"/>
                    </a:moveTo>
                    <a:cubicBezTo>
                      <a:pt x="60817" y="859340"/>
                      <a:pt x="55429" y="856117"/>
                      <a:pt x="52916" y="850506"/>
                    </a:cubicBezTo>
                    <a:lnTo>
                      <a:pt x="50880" y="845850"/>
                    </a:lnTo>
                    <a:cubicBezTo>
                      <a:pt x="47528" y="838328"/>
                      <a:pt x="51000" y="829494"/>
                      <a:pt x="58542" y="826151"/>
                    </a:cubicBezTo>
                    <a:cubicBezTo>
                      <a:pt x="66084" y="822808"/>
                      <a:pt x="74943" y="826270"/>
                      <a:pt x="78295" y="833792"/>
                    </a:cubicBezTo>
                    <a:lnTo>
                      <a:pt x="80210" y="838209"/>
                    </a:lnTo>
                    <a:cubicBezTo>
                      <a:pt x="83562" y="845730"/>
                      <a:pt x="80210" y="854565"/>
                      <a:pt x="72668" y="857908"/>
                    </a:cubicBezTo>
                    <a:cubicBezTo>
                      <a:pt x="70753" y="858863"/>
                      <a:pt x="68598" y="859340"/>
                      <a:pt x="66563" y="859340"/>
                    </a:cubicBezTo>
                    <a:close/>
                    <a:moveTo>
                      <a:pt x="1194995" y="816958"/>
                    </a:moveTo>
                    <a:cubicBezTo>
                      <a:pt x="1186735" y="816958"/>
                      <a:pt x="1180031" y="810273"/>
                      <a:pt x="1180031" y="802035"/>
                    </a:cubicBezTo>
                    <a:lnTo>
                      <a:pt x="1180031" y="797140"/>
                    </a:lnTo>
                    <a:cubicBezTo>
                      <a:pt x="1180031" y="788903"/>
                      <a:pt x="1186735" y="782217"/>
                      <a:pt x="1194995" y="782217"/>
                    </a:cubicBezTo>
                    <a:cubicBezTo>
                      <a:pt x="1203255" y="782217"/>
                      <a:pt x="1209959" y="788903"/>
                      <a:pt x="1209959" y="797140"/>
                    </a:cubicBezTo>
                    <a:lnTo>
                      <a:pt x="1209959" y="802035"/>
                    </a:lnTo>
                    <a:cubicBezTo>
                      <a:pt x="1209959" y="810273"/>
                      <a:pt x="1203255" y="816958"/>
                      <a:pt x="1194995" y="816958"/>
                    </a:cubicBezTo>
                    <a:close/>
                    <a:moveTo>
                      <a:pt x="39029" y="785202"/>
                    </a:moveTo>
                    <a:cubicBezTo>
                      <a:pt x="32564" y="785202"/>
                      <a:pt x="26578" y="781023"/>
                      <a:pt x="24663" y="774457"/>
                    </a:cubicBezTo>
                    <a:lnTo>
                      <a:pt x="23226" y="769562"/>
                    </a:lnTo>
                    <a:cubicBezTo>
                      <a:pt x="20952" y="761683"/>
                      <a:pt x="25501" y="753326"/>
                      <a:pt x="33522" y="751057"/>
                    </a:cubicBezTo>
                    <a:cubicBezTo>
                      <a:pt x="41423" y="748789"/>
                      <a:pt x="49803" y="753326"/>
                      <a:pt x="52077" y="761325"/>
                    </a:cubicBezTo>
                    <a:lnTo>
                      <a:pt x="53394" y="765981"/>
                    </a:lnTo>
                    <a:cubicBezTo>
                      <a:pt x="55789" y="773860"/>
                      <a:pt x="51240" y="782217"/>
                      <a:pt x="43338" y="784485"/>
                    </a:cubicBezTo>
                    <a:cubicBezTo>
                      <a:pt x="41902" y="784963"/>
                      <a:pt x="40465" y="785202"/>
                      <a:pt x="39029" y="785202"/>
                    </a:cubicBezTo>
                    <a:close/>
                    <a:moveTo>
                      <a:pt x="1194995" y="737925"/>
                    </a:moveTo>
                    <a:cubicBezTo>
                      <a:pt x="1186735" y="737925"/>
                      <a:pt x="1180031" y="731239"/>
                      <a:pt x="1180031" y="723002"/>
                    </a:cubicBezTo>
                    <a:lnTo>
                      <a:pt x="1180031" y="718107"/>
                    </a:lnTo>
                    <a:cubicBezTo>
                      <a:pt x="1180031" y="709869"/>
                      <a:pt x="1186735" y="703184"/>
                      <a:pt x="1194995" y="703184"/>
                    </a:cubicBezTo>
                    <a:cubicBezTo>
                      <a:pt x="1203255" y="703184"/>
                      <a:pt x="1209959" y="709869"/>
                      <a:pt x="1209959" y="718107"/>
                    </a:cubicBezTo>
                    <a:lnTo>
                      <a:pt x="1209959" y="723002"/>
                    </a:lnTo>
                    <a:cubicBezTo>
                      <a:pt x="1209959" y="731239"/>
                      <a:pt x="1203255" y="737925"/>
                      <a:pt x="1194995" y="737925"/>
                    </a:cubicBezTo>
                    <a:close/>
                    <a:moveTo>
                      <a:pt x="21790" y="708198"/>
                    </a:moveTo>
                    <a:cubicBezTo>
                      <a:pt x="14487" y="708198"/>
                      <a:pt x="8142" y="702945"/>
                      <a:pt x="7065" y="695543"/>
                    </a:cubicBezTo>
                    <a:lnTo>
                      <a:pt x="6346" y="690529"/>
                    </a:lnTo>
                    <a:cubicBezTo>
                      <a:pt x="5149" y="682411"/>
                      <a:pt x="10895" y="674770"/>
                      <a:pt x="19036" y="673576"/>
                    </a:cubicBezTo>
                    <a:cubicBezTo>
                      <a:pt x="27177" y="672382"/>
                      <a:pt x="34838" y="678113"/>
                      <a:pt x="36036" y="686231"/>
                    </a:cubicBezTo>
                    <a:lnTo>
                      <a:pt x="36754" y="691006"/>
                    </a:lnTo>
                    <a:cubicBezTo>
                      <a:pt x="37951" y="699125"/>
                      <a:pt x="32444" y="706765"/>
                      <a:pt x="24184" y="708079"/>
                    </a:cubicBezTo>
                    <a:cubicBezTo>
                      <a:pt x="23346" y="708079"/>
                      <a:pt x="22508" y="708198"/>
                      <a:pt x="21790" y="708198"/>
                    </a:cubicBezTo>
                    <a:close/>
                    <a:moveTo>
                      <a:pt x="1194995" y="658892"/>
                    </a:moveTo>
                    <a:cubicBezTo>
                      <a:pt x="1186735" y="658892"/>
                      <a:pt x="1180031" y="652206"/>
                      <a:pt x="1180031" y="643968"/>
                    </a:cubicBezTo>
                    <a:lnTo>
                      <a:pt x="1180031" y="639074"/>
                    </a:lnTo>
                    <a:cubicBezTo>
                      <a:pt x="1180031" y="630836"/>
                      <a:pt x="1186735" y="624150"/>
                      <a:pt x="1194995" y="624150"/>
                    </a:cubicBezTo>
                    <a:cubicBezTo>
                      <a:pt x="1203255" y="624150"/>
                      <a:pt x="1209959" y="630836"/>
                      <a:pt x="1209959" y="639074"/>
                    </a:cubicBezTo>
                    <a:lnTo>
                      <a:pt x="1209959" y="643968"/>
                    </a:lnTo>
                    <a:cubicBezTo>
                      <a:pt x="1209959" y="652206"/>
                      <a:pt x="1203255" y="658892"/>
                      <a:pt x="1194995" y="658892"/>
                    </a:cubicBezTo>
                    <a:close/>
                    <a:moveTo>
                      <a:pt x="15086" y="629523"/>
                    </a:moveTo>
                    <a:cubicBezTo>
                      <a:pt x="6945" y="629523"/>
                      <a:pt x="241" y="623076"/>
                      <a:pt x="121" y="614838"/>
                    </a:cubicBezTo>
                    <a:lnTo>
                      <a:pt x="2" y="609824"/>
                    </a:lnTo>
                    <a:cubicBezTo>
                      <a:pt x="-118" y="601586"/>
                      <a:pt x="6586" y="594782"/>
                      <a:pt x="14846" y="594782"/>
                    </a:cubicBezTo>
                    <a:cubicBezTo>
                      <a:pt x="22987" y="594543"/>
                      <a:pt x="29930" y="601348"/>
                      <a:pt x="29930" y="609585"/>
                    </a:cubicBezTo>
                    <a:lnTo>
                      <a:pt x="30050" y="614361"/>
                    </a:lnTo>
                    <a:cubicBezTo>
                      <a:pt x="30170" y="622598"/>
                      <a:pt x="23585" y="629403"/>
                      <a:pt x="15325" y="629523"/>
                    </a:cubicBezTo>
                    <a:cubicBezTo>
                      <a:pt x="15205" y="629523"/>
                      <a:pt x="15086" y="629523"/>
                      <a:pt x="15086" y="629523"/>
                    </a:cubicBezTo>
                    <a:close/>
                    <a:moveTo>
                      <a:pt x="1193678" y="579978"/>
                    </a:moveTo>
                    <a:cubicBezTo>
                      <a:pt x="1185897" y="579978"/>
                      <a:pt x="1179312" y="573889"/>
                      <a:pt x="1178714" y="566010"/>
                    </a:cubicBezTo>
                    <a:lnTo>
                      <a:pt x="1178355" y="561234"/>
                    </a:lnTo>
                    <a:cubicBezTo>
                      <a:pt x="1177756" y="552996"/>
                      <a:pt x="1183981" y="545833"/>
                      <a:pt x="1192241" y="545236"/>
                    </a:cubicBezTo>
                    <a:cubicBezTo>
                      <a:pt x="1200502" y="544639"/>
                      <a:pt x="1207685" y="550848"/>
                      <a:pt x="1208284" y="559085"/>
                    </a:cubicBezTo>
                    <a:lnTo>
                      <a:pt x="1208643" y="564099"/>
                    </a:lnTo>
                    <a:cubicBezTo>
                      <a:pt x="1209121" y="572337"/>
                      <a:pt x="1202896" y="579381"/>
                      <a:pt x="1194636" y="579978"/>
                    </a:cubicBezTo>
                    <a:cubicBezTo>
                      <a:pt x="1194397" y="579978"/>
                      <a:pt x="1194037" y="579978"/>
                      <a:pt x="1193678" y="579978"/>
                    </a:cubicBezTo>
                    <a:close/>
                    <a:moveTo>
                      <a:pt x="18797" y="550728"/>
                    </a:moveTo>
                    <a:cubicBezTo>
                      <a:pt x="18198" y="550728"/>
                      <a:pt x="17600" y="550728"/>
                      <a:pt x="17121" y="550609"/>
                    </a:cubicBezTo>
                    <a:cubicBezTo>
                      <a:pt x="8860" y="549654"/>
                      <a:pt x="2994" y="542252"/>
                      <a:pt x="3952" y="534134"/>
                    </a:cubicBezTo>
                    <a:lnTo>
                      <a:pt x="4551" y="529119"/>
                    </a:lnTo>
                    <a:cubicBezTo>
                      <a:pt x="5508" y="520882"/>
                      <a:pt x="13050" y="515151"/>
                      <a:pt x="21191" y="516106"/>
                    </a:cubicBezTo>
                    <a:cubicBezTo>
                      <a:pt x="29451" y="517061"/>
                      <a:pt x="35198" y="524583"/>
                      <a:pt x="34240" y="532701"/>
                    </a:cubicBezTo>
                    <a:lnTo>
                      <a:pt x="33641" y="537476"/>
                    </a:lnTo>
                    <a:cubicBezTo>
                      <a:pt x="32803" y="545117"/>
                      <a:pt x="26339" y="550728"/>
                      <a:pt x="18797" y="550728"/>
                    </a:cubicBezTo>
                    <a:close/>
                    <a:moveTo>
                      <a:pt x="1183383" y="501661"/>
                    </a:moveTo>
                    <a:cubicBezTo>
                      <a:pt x="1176439" y="501661"/>
                      <a:pt x="1170094" y="496766"/>
                      <a:pt x="1168777" y="489722"/>
                    </a:cubicBezTo>
                    <a:lnTo>
                      <a:pt x="1167820" y="485066"/>
                    </a:lnTo>
                    <a:cubicBezTo>
                      <a:pt x="1166144" y="476948"/>
                      <a:pt x="1171291" y="469068"/>
                      <a:pt x="1179432" y="467397"/>
                    </a:cubicBezTo>
                    <a:cubicBezTo>
                      <a:pt x="1187573" y="465725"/>
                      <a:pt x="1195474" y="470859"/>
                      <a:pt x="1197150" y="478977"/>
                    </a:cubicBezTo>
                    <a:lnTo>
                      <a:pt x="1198227" y="483992"/>
                    </a:lnTo>
                    <a:cubicBezTo>
                      <a:pt x="1199903" y="492110"/>
                      <a:pt x="1194636" y="499989"/>
                      <a:pt x="1186495" y="501541"/>
                    </a:cubicBezTo>
                    <a:cubicBezTo>
                      <a:pt x="1185298" y="501661"/>
                      <a:pt x="1184341" y="501661"/>
                      <a:pt x="1183383" y="501661"/>
                    </a:cubicBezTo>
                    <a:close/>
                    <a:moveTo>
                      <a:pt x="33043" y="473008"/>
                    </a:moveTo>
                    <a:cubicBezTo>
                      <a:pt x="31846" y="473008"/>
                      <a:pt x="30529" y="472889"/>
                      <a:pt x="29332" y="472531"/>
                    </a:cubicBezTo>
                    <a:cubicBezTo>
                      <a:pt x="21311" y="470501"/>
                      <a:pt x="16522" y="462383"/>
                      <a:pt x="18557" y="454384"/>
                    </a:cubicBezTo>
                    <a:lnTo>
                      <a:pt x="19874" y="449489"/>
                    </a:lnTo>
                    <a:cubicBezTo>
                      <a:pt x="22029" y="441490"/>
                      <a:pt x="30170" y="436715"/>
                      <a:pt x="38191" y="438864"/>
                    </a:cubicBezTo>
                    <a:cubicBezTo>
                      <a:pt x="46212" y="441013"/>
                      <a:pt x="51000" y="449131"/>
                      <a:pt x="48845" y="457130"/>
                    </a:cubicBezTo>
                    <a:lnTo>
                      <a:pt x="47648" y="461786"/>
                    </a:lnTo>
                    <a:cubicBezTo>
                      <a:pt x="45733" y="468591"/>
                      <a:pt x="39747" y="473008"/>
                      <a:pt x="33043" y="473008"/>
                    </a:cubicBezTo>
                    <a:close/>
                    <a:moveTo>
                      <a:pt x="1162552" y="425492"/>
                    </a:moveTo>
                    <a:cubicBezTo>
                      <a:pt x="1156327" y="425492"/>
                      <a:pt x="1150581" y="421672"/>
                      <a:pt x="1148426" y="415464"/>
                    </a:cubicBezTo>
                    <a:lnTo>
                      <a:pt x="1146870" y="410927"/>
                    </a:lnTo>
                    <a:cubicBezTo>
                      <a:pt x="1144116" y="403167"/>
                      <a:pt x="1148186" y="394572"/>
                      <a:pt x="1155968" y="391826"/>
                    </a:cubicBezTo>
                    <a:cubicBezTo>
                      <a:pt x="1163750" y="389080"/>
                      <a:pt x="1172369" y="393139"/>
                      <a:pt x="1175122" y="400899"/>
                    </a:cubicBezTo>
                    <a:lnTo>
                      <a:pt x="1176798" y="405674"/>
                    </a:lnTo>
                    <a:cubicBezTo>
                      <a:pt x="1179552" y="413435"/>
                      <a:pt x="1175362" y="421911"/>
                      <a:pt x="1167580" y="424657"/>
                    </a:cubicBezTo>
                    <a:cubicBezTo>
                      <a:pt x="1165904" y="425254"/>
                      <a:pt x="1164228" y="425492"/>
                      <a:pt x="1162552" y="425492"/>
                    </a:cubicBezTo>
                    <a:close/>
                    <a:moveTo>
                      <a:pt x="57584" y="398034"/>
                    </a:moveTo>
                    <a:cubicBezTo>
                      <a:pt x="55669" y="398034"/>
                      <a:pt x="53873" y="397676"/>
                      <a:pt x="51958" y="396959"/>
                    </a:cubicBezTo>
                    <a:cubicBezTo>
                      <a:pt x="44296" y="393855"/>
                      <a:pt x="40585" y="385140"/>
                      <a:pt x="43697" y="377499"/>
                    </a:cubicBezTo>
                    <a:lnTo>
                      <a:pt x="45613" y="372843"/>
                    </a:lnTo>
                    <a:cubicBezTo>
                      <a:pt x="48725" y="365203"/>
                      <a:pt x="57584" y="361621"/>
                      <a:pt x="65126" y="364725"/>
                    </a:cubicBezTo>
                    <a:cubicBezTo>
                      <a:pt x="72788" y="367829"/>
                      <a:pt x="76380" y="376544"/>
                      <a:pt x="73267" y="384185"/>
                    </a:cubicBezTo>
                    <a:lnTo>
                      <a:pt x="71471" y="388602"/>
                    </a:lnTo>
                    <a:cubicBezTo>
                      <a:pt x="69077" y="394452"/>
                      <a:pt x="63570" y="398034"/>
                      <a:pt x="57584" y="398034"/>
                    </a:cubicBezTo>
                    <a:close/>
                    <a:moveTo>
                      <a:pt x="1131666" y="352787"/>
                    </a:moveTo>
                    <a:cubicBezTo>
                      <a:pt x="1126159" y="352787"/>
                      <a:pt x="1120892" y="349802"/>
                      <a:pt x="1118258" y="344549"/>
                    </a:cubicBezTo>
                    <a:lnTo>
                      <a:pt x="1116103" y="340251"/>
                    </a:lnTo>
                    <a:cubicBezTo>
                      <a:pt x="1112272" y="332969"/>
                      <a:pt x="1115145" y="323895"/>
                      <a:pt x="1122568" y="320194"/>
                    </a:cubicBezTo>
                    <a:cubicBezTo>
                      <a:pt x="1129870" y="316374"/>
                      <a:pt x="1138969" y="319239"/>
                      <a:pt x="1142680" y="326641"/>
                    </a:cubicBezTo>
                    <a:lnTo>
                      <a:pt x="1144954" y="331178"/>
                    </a:lnTo>
                    <a:cubicBezTo>
                      <a:pt x="1148665" y="338580"/>
                      <a:pt x="1145792" y="347534"/>
                      <a:pt x="1138370" y="351235"/>
                    </a:cubicBezTo>
                    <a:cubicBezTo>
                      <a:pt x="1136335" y="352309"/>
                      <a:pt x="1133940" y="352787"/>
                      <a:pt x="1131666" y="352787"/>
                    </a:cubicBezTo>
                    <a:close/>
                    <a:moveTo>
                      <a:pt x="92062" y="326999"/>
                    </a:moveTo>
                    <a:cubicBezTo>
                      <a:pt x="89548" y="326999"/>
                      <a:pt x="87034" y="326402"/>
                      <a:pt x="84640" y="325089"/>
                    </a:cubicBezTo>
                    <a:cubicBezTo>
                      <a:pt x="77457" y="321030"/>
                      <a:pt x="74943" y="311837"/>
                      <a:pt x="79013" y="304793"/>
                    </a:cubicBezTo>
                    <a:lnTo>
                      <a:pt x="81527" y="300376"/>
                    </a:lnTo>
                    <a:cubicBezTo>
                      <a:pt x="85717" y="293213"/>
                      <a:pt x="94816" y="290825"/>
                      <a:pt x="101998" y="295004"/>
                    </a:cubicBezTo>
                    <a:cubicBezTo>
                      <a:pt x="109181" y="299182"/>
                      <a:pt x="111576" y="308256"/>
                      <a:pt x="107386" y="315419"/>
                    </a:cubicBezTo>
                    <a:lnTo>
                      <a:pt x="104991" y="319597"/>
                    </a:lnTo>
                    <a:cubicBezTo>
                      <a:pt x="102358" y="324373"/>
                      <a:pt x="97330" y="326999"/>
                      <a:pt x="92062" y="326999"/>
                    </a:cubicBezTo>
                    <a:close/>
                    <a:moveTo>
                      <a:pt x="1091202" y="284856"/>
                    </a:moveTo>
                    <a:cubicBezTo>
                      <a:pt x="1086414" y="284856"/>
                      <a:pt x="1081745" y="282588"/>
                      <a:pt x="1078872" y="278409"/>
                    </a:cubicBezTo>
                    <a:lnTo>
                      <a:pt x="1076118" y="274470"/>
                    </a:lnTo>
                    <a:cubicBezTo>
                      <a:pt x="1071330" y="267665"/>
                      <a:pt x="1073006" y="258472"/>
                      <a:pt x="1079829" y="253696"/>
                    </a:cubicBezTo>
                    <a:cubicBezTo>
                      <a:pt x="1086533" y="248921"/>
                      <a:pt x="1095871" y="250592"/>
                      <a:pt x="1100660" y="257397"/>
                    </a:cubicBezTo>
                    <a:lnTo>
                      <a:pt x="1103533" y="261576"/>
                    </a:lnTo>
                    <a:cubicBezTo>
                      <a:pt x="1108202" y="268381"/>
                      <a:pt x="1106526" y="277693"/>
                      <a:pt x="1099702" y="282349"/>
                    </a:cubicBezTo>
                    <a:cubicBezTo>
                      <a:pt x="1097188" y="284020"/>
                      <a:pt x="1094195" y="284856"/>
                      <a:pt x="1091202" y="284856"/>
                    </a:cubicBezTo>
                    <a:close/>
                    <a:moveTo>
                      <a:pt x="135758" y="261218"/>
                    </a:moveTo>
                    <a:cubicBezTo>
                      <a:pt x="132646" y="261218"/>
                      <a:pt x="129413" y="260263"/>
                      <a:pt x="126660" y="258114"/>
                    </a:cubicBezTo>
                    <a:cubicBezTo>
                      <a:pt x="120076" y="253099"/>
                      <a:pt x="118878" y="243787"/>
                      <a:pt x="123906" y="237221"/>
                    </a:cubicBezTo>
                    <a:lnTo>
                      <a:pt x="127019" y="233162"/>
                    </a:lnTo>
                    <a:cubicBezTo>
                      <a:pt x="132047" y="226596"/>
                      <a:pt x="141504" y="225521"/>
                      <a:pt x="147969" y="230536"/>
                    </a:cubicBezTo>
                    <a:cubicBezTo>
                      <a:pt x="154434" y="235550"/>
                      <a:pt x="155631" y="244981"/>
                      <a:pt x="150603" y="251428"/>
                    </a:cubicBezTo>
                    <a:lnTo>
                      <a:pt x="147610" y="255248"/>
                    </a:lnTo>
                    <a:cubicBezTo>
                      <a:pt x="144737" y="259188"/>
                      <a:pt x="140307" y="261218"/>
                      <a:pt x="135758" y="261218"/>
                    </a:cubicBezTo>
                    <a:close/>
                    <a:moveTo>
                      <a:pt x="1042119" y="223014"/>
                    </a:moveTo>
                    <a:cubicBezTo>
                      <a:pt x="1038049" y="223014"/>
                      <a:pt x="1033979" y="221343"/>
                      <a:pt x="1030986" y="218119"/>
                    </a:cubicBezTo>
                    <a:lnTo>
                      <a:pt x="1027753" y="214538"/>
                    </a:lnTo>
                    <a:cubicBezTo>
                      <a:pt x="1022127" y="208449"/>
                      <a:pt x="1022486" y="199018"/>
                      <a:pt x="1028591" y="193407"/>
                    </a:cubicBezTo>
                    <a:cubicBezTo>
                      <a:pt x="1034697" y="187795"/>
                      <a:pt x="1044154" y="188154"/>
                      <a:pt x="1049781" y="194242"/>
                    </a:cubicBezTo>
                    <a:lnTo>
                      <a:pt x="1053253" y="197943"/>
                    </a:lnTo>
                    <a:cubicBezTo>
                      <a:pt x="1058759" y="204032"/>
                      <a:pt x="1058281" y="213463"/>
                      <a:pt x="1052175" y="219075"/>
                    </a:cubicBezTo>
                    <a:cubicBezTo>
                      <a:pt x="1049302" y="221701"/>
                      <a:pt x="1045711" y="223014"/>
                      <a:pt x="1042119" y="223014"/>
                    </a:cubicBezTo>
                    <a:close/>
                    <a:moveTo>
                      <a:pt x="187954" y="201883"/>
                    </a:moveTo>
                    <a:cubicBezTo>
                      <a:pt x="184123" y="201883"/>
                      <a:pt x="180292" y="200450"/>
                      <a:pt x="177419" y="197466"/>
                    </a:cubicBezTo>
                    <a:cubicBezTo>
                      <a:pt x="171553" y="191616"/>
                      <a:pt x="171553" y="182184"/>
                      <a:pt x="177419" y="176334"/>
                    </a:cubicBezTo>
                    <a:lnTo>
                      <a:pt x="181010" y="172753"/>
                    </a:lnTo>
                    <a:cubicBezTo>
                      <a:pt x="186876" y="167022"/>
                      <a:pt x="196334" y="167022"/>
                      <a:pt x="202200" y="172872"/>
                    </a:cubicBezTo>
                    <a:cubicBezTo>
                      <a:pt x="207946" y="178722"/>
                      <a:pt x="207946" y="188154"/>
                      <a:pt x="202080" y="194003"/>
                    </a:cubicBezTo>
                    <a:lnTo>
                      <a:pt x="198608" y="197346"/>
                    </a:lnTo>
                    <a:cubicBezTo>
                      <a:pt x="195616" y="200450"/>
                      <a:pt x="191785" y="201883"/>
                      <a:pt x="187954" y="201883"/>
                    </a:cubicBezTo>
                    <a:close/>
                    <a:moveTo>
                      <a:pt x="985135" y="168216"/>
                    </a:moveTo>
                    <a:cubicBezTo>
                      <a:pt x="981783" y="168216"/>
                      <a:pt x="978311" y="167022"/>
                      <a:pt x="975438" y="164754"/>
                    </a:cubicBezTo>
                    <a:lnTo>
                      <a:pt x="971727" y="161650"/>
                    </a:lnTo>
                    <a:cubicBezTo>
                      <a:pt x="965382" y="156397"/>
                      <a:pt x="964544" y="146966"/>
                      <a:pt x="969811" y="140638"/>
                    </a:cubicBezTo>
                    <a:cubicBezTo>
                      <a:pt x="975079" y="134311"/>
                      <a:pt x="984536" y="133475"/>
                      <a:pt x="990881" y="138728"/>
                    </a:cubicBezTo>
                    <a:lnTo>
                      <a:pt x="994832" y="141951"/>
                    </a:lnTo>
                    <a:cubicBezTo>
                      <a:pt x="1001177" y="147324"/>
                      <a:pt x="1001895" y="156636"/>
                      <a:pt x="996627" y="162963"/>
                    </a:cubicBezTo>
                    <a:cubicBezTo>
                      <a:pt x="993635" y="166425"/>
                      <a:pt x="989325" y="168216"/>
                      <a:pt x="985135" y="168216"/>
                    </a:cubicBezTo>
                    <a:close/>
                    <a:moveTo>
                      <a:pt x="247572" y="149950"/>
                    </a:moveTo>
                    <a:cubicBezTo>
                      <a:pt x="243023" y="149950"/>
                      <a:pt x="238593" y="147921"/>
                      <a:pt x="235600" y="144100"/>
                    </a:cubicBezTo>
                    <a:cubicBezTo>
                      <a:pt x="230572" y="137534"/>
                      <a:pt x="231889" y="128222"/>
                      <a:pt x="238474" y="123208"/>
                    </a:cubicBezTo>
                    <a:lnTo>
                      <a:pt x="242544" y="120104"/>
                    </a:lnTo>
                    <a:cubicBezTo>
                      <a:pt x="249128" y="115209"/>
                      <a:pt x="258586" y="116522"/>
                      <a:pt x="263494" y="123088"/>
                    </a:cubicBezTo>
                    <a:cubicBezTo>
                      <a:pt x="268402" y="129655"/>
                      <a:pt x="267085" y="139086"/>
                      <a:pt x="260501" y="143981"/>
                    </a:cubicBezTo>
                    <a:lnTo>
                      <a:pt x="256670" y="146846"/>
                    </a:lnTo>
                    <a:cubicBezTo>
                      <a:pt x="253917" y="148995"/>
                      <a:pt x="250684" y="149950"/>
                      <a:pt x="247572" y="149950"/>
                    </a:cubicBezTo>
                    <a:close/>
                    <a:moveTo>
                      <a:pt x="921327" y="121417"/>
                    </a:moveTo>
                    <a:cubicBezTo>
                      <a:pt x="918573" y="121417"/>
                      <a:pt x="915820" y="120701"/>
                      <a:pt x="913306" y="119029"/>
                    </a:cubicBezTo>
                    <a:lnTo>
                      <a:pt x="909236" y="116522"/>
                    </a:lnTo>
                    <a:cubicBezTo>
                      <a:pt x="902173" y="112105"/>
                      <a:pt x="900137" y="102912"/>
                      <a:pt x="904447" y="95988"/>
                    </a:cubicBezTo>
                    <a:cubicBezTo>
                      <a:pt x="908877" y="88944"/>
                      <a:pt x="918095" y="86914"/>
                      <a:pt x="925038" y="91212"/>
                    </a:cubicBezTo>
                    <a:lnTo>
                      <a:pt x="929348" y="93958"/>
                    </a:lnTo>
                    <a:cubicBezTo>
                      <a:pt x="936291" y="98375"/>
                      <a:pt x="938326" y="107568"/>
                      <a:pt x="933897" y="114612"/>
                    </a:cubicBezTo>
                    <a:cubicBezTo>
                      <a:pt x="931143" y="119029"/>
                      <a:pt x="926235" y="121417"/>
                      <a:pt x="921327" y="121417"/>
                    </a:cubicBezTo>
                    <a:close/>
                    <a:moveTo>
                      <a:pt x="313654" y="106374"/>
                    </a:moveTo>
                    <a:cubicBezTo>
                      <a:pt x="308507" y="106374"/>
                      <a:pt x="303359" y="103628"/>
                      <a:pt x="300606" y="98853"/>
                    </a:cubicBezTo>
                    <a:cubicBezTo>
                      <a:pt x="296535" y="91690"/>
                      <a:pt x="299049" y="82617"/>
                      <a:pt x="306232" y="78557"/>
                    </a:cubicBezTo>
                    <a:lnTo>
                      <a:pt x="310662" y="76050"/>
                    </a:lnTo>
                    <a:cubicBezTo>
                      <a:pt x="317845" y="71991"/>
                      <a:pt x="326943" y="74618"/>
                      <a:pt x="331013" y="81781"/>
                    </a:cubicBezTo>
                    <a:cubicBezTo>
                      <a:pt x="335083" y="88944"/>
                      <a:pt x="332450" y="98017"/>
                      <a:pt x="325267" y="102076"/>
                    </a:cubicBezTo>
                    <a:lnTo>
                      <a:pt x="321077" y="104464"/>
                    </a:lnTo>
                    <a:cubicBezTo>
                      <a:pt x="318682" y="105777"/>
                      <a:pt x="316168" y="106374"/>
                      <a:pt x="313654" y="106374"/>
                    </a:cubicBezTo>
                    <a:close/>
                    <a:moveTo>
                      <a:pt x="851892" y="83691"/>
                    </a:moveTo>
                    <a:cubicBezTo>
                      <a:pt x="849737" y="83691"/>
                      <a:pt x="847702" y="83214"/>
                      <a:pt x="845667" y="82258"/>
                    </a:cubicBezTo>
                    <a:lnTo>
                      <a:pt x="841238" y="80229"/>
                    </a:lnTo>
                    <a:cubicBezTo>
                      <a:pt x="833696" y="76767"/>
                      <a:pt x="830344" y="67932"/>
                      <a:pt x="833816" y="60530"/>
                    </a:cubicBezTo>
                    <a:cubicBezTo>
                      <a:pt x="837168" y="53009"/>
                      <a:pt x="846146" y="49666"/>
                      <a:pt x="853568" y="53128"/>
                    </a:cubicBezTo>
                    <a:lnTo>
                      <a:pt x="858118" y="55158"/>
                    </a:lnTo>
                    <a:cubicBezTo>
                      <a:pt x="865659" y="58620"/>
                      <a:pt x="868892" y="67455"/>
                      <a:pt x="865420" y="74976"/>
                    </a:cubicBezTo>
                    <a:cubicBezTo>
                      <a:pt x="863026" y="80468"/>
                      <a:pt x="857519" y="83691"/>
                      <a:pt x="851892" y="83691"/>
                    </a:cubicBezTo>
                    <a:close/>
                    <a:moveTo>
                      <a:pt x="384885" y="71991"/>
                    </a:moveTo>
                    <a:cubicBezTo>
                      <a:pt x="378899" y="71991"/>
                      <a:pt x="373392" y="68410"/>
                      <a:pt x="370998" y="62679"/>
                    </a:cubicBezTo>
                    <a:cubicBezTo>
                      <a:pt x="367885" y="55038"/>
                      <a:pt x="371596" y="46323"/>
                      <a:pt x="379258" y="43219"/>
                    </a:cubicBezTo>
                    <a:lnTo>
                      <a:pt x="383927" y="41309"/>
                    </a:lnTo>
                    <a:cubicBezTo>
                      <a:pt x="391589" y="38324"/>
                      <a:pt x="400328" y="42025"/>
                      <a:pt x="403321" y="49785"/>
                    </a:cubicBezTo>
                    <a:cubicBezTo>
                      <a:pt x="406314" y="57426"/>
                      <a:pt x="402602" y="66141"/>
                      <a:pt x="394821" y="69126"/>
                    </a:cubicBezTo>
                    <a:lnTo>
                      <a:pt x="390272" y="70917"/>
                    </a:lnTo>
                    <a:cubicBezTo>
                      <a:pt x="388716" y="71633"/>
                      <a:pt x="386800" y="71991"/>
                      <a:pt x="384885" y="71991"/>
                    </a:cubicBezTo>
                    <a:close/>
                    <a:moveTo>
                      <a:pt x="778028" y="55516"/>
                    </a:moveTo>
                    <a:cubicBezTo>
                      <a:pt x="776592" y="55516"/>
                      <a:pt x="775155" y="55277"/>
                      <a:pt x="773599" y="54919"/>
                    </a:cubicBezTo>
                    <a:lnTo>
                      <a:pt x="768930" y="53486"/>
                    </a:lnTo>
                    <a:cubicBezTo>
                      <a:pt x="761029" y="51099"/>
                      <a:pt x="756480" y="42861"/>
                      <a:pt x="758874" y="34982"/>
                    </a:cubicBezTo>
                    <a:cubicBezTo>
                      <a:pt x="761268" y="27102"/>
                      <a:pt x="769528" y="22566"/>
                      <a:pt x="777430" y="24953"/>
                    </a:cubicBezTo>
                    <a:lnTo>
                      <a:pt x="782218" y="26386"/>
                    </a:lnTo>
                    <a:cubicBezTo>
                      <a:pt x="790119" y="28774"/>
                      <a:pt x="794549" y="37131"/>
                      <a:pt x="792155" y="45010"/>
                    </a:cubicBezTo>
                    <a:cubicBezTo>
                      <a:pt x="790359" y="51338"/>
                      <a:pt x="784373" y="55516"/>
                      <a:pt x="778028" y="55516"/>
                    </a:cubicBezTo>
                    <a:close/>
                    <a:moveTo>
                      <a:pt x="460185" y="47637"/>
                    </a:moveTo>
                    <a:cubicBezTo>
                      <a:pt x="453481" y="47637"/>
                      <a:pt x="447376" y="43100"/>
                      <a:pt x="445700" y="36414"/>
                    </a:cubicBezTo>
                    <a:cubicBezTo>
                      <a:pt x="443665" y="28415"/>
                      <a:pt x="448573" y="20297"/>
                      <a:pt x="456594" y="18268"/>
                    </a:cubicBezTo>
                    <a:lnTo>
                      <a:pt x="461502" y="17074"/>
                    </a:lnTo>
                    <a:cubicBezTo>
                      <a:pt x="469523" y="15164"/>
                      <a:pt x="477664" y="20058"/>
                      <a:pt x="479579" y="28057"/>
                    </a:cubicBezTo>
                    <a:cubicBezTo>
                      <a:pt x="481495" y="36056"/>
                      <a:pt x="476586" y="44174"/>
                      <a:pt x="468565" y="46085"/>
                    </a:cubicBezTo>
                    <a:lnTo>
                      <a:pt x="463897" y="47278"/>
                    </a:lnTo>
                    <a:cubicBezTo>
                      <a:pt x="462699" y="47398"/>
                      <a:pt x="461502" y="47637"/>
                      <a:pt x="460185" y="47637"/>
                    </a:cubicBezTo>
                    <a:close/>
                    <a:moveTo>
                      <a:pt x="700932" y="37489"/>
                    </a:moveTo>
                    <a:cubicBezTo>
                      <a:pt x="700094" y="37489"/>
                      <a:pt x="699376" y="37369"/>
                      <a:pt x="698538" y="37250"/>
                    </a:cubicBezTo>
                    <a:lnTo>
                      <a:pt x="693749" y="36534"/>
                    </a:lnTo>
                    <a:cubicBezTo>
                      <a:pt x="685608" y="35220"/>
                      <a:pt x="679982" y="27699"/>
                      <a:pt x="681299" y="19462"/>
                    </a:cubicBezTo>
                    <a:cubicBezTo>
                      <a:pt x="682615" y="11343"/>
                      <a:pt x="690158" y="5732"/>
                      <a:pt x="698418" y="7045"/>
                    </a:cubicBezTo>
                    <a:lnTo>
                      <a:pt x="703446" y="7881"/>
                    </a:lnTo>
                    <a:cubicBezTo>
                      <a:pt x="711587" y="9194"/>
                      <a:pt x="717093" y="16835"/>
                      <a:pt x="715777" y="24953"/>
                    </a:cubicBezTo>
                    <a:cubicBezTo>
                      <a:pt x="714460" y="32355"/>
                      <a:pt x="708115" y="37489"/>
                      <a:pt x="700932" y="37489"/>
                    </a:cubicBezTo>
                    <a:close/>
                    <a:moveTo>
                      <a:pt x="538120" y="33430"/>
                    </a:moveTo>
                    <a:cubicBezTo>
                      <a:pt x="530578" y="33430"/>
                      <a:pt x="524113" y="27819"/>
                      <a:pt x="523275" y="20178"/>
                    </a:cubicBezTo>
                    <a:cubicBezTo>
                      <a:pt x="522317" y="11940"/>
                      <a:pt x="528303" y="4658"/>
                      <a:pt x="536444" y="3703"/>
                    </a:cubicBezTo>
                    <a:lnTo>
                      <a:pt x="541472" y="3106"/>
                    </a:lnTo>
                    <a:cubicBezTo>
                      <a:pt x="549612" y="2270"/>
                      <a:pt x="557035" y="8239"/>
                      <a:pt x="557873" y="16357"/>
                    </a:cubicBezTo>
                    <a:cubicBezTo>
                      <a:pt x="558711" y="24595"/>
                      <a:pt x="552725" y="31878"/>
                      <a:pt x="544584" y="32713"/>
                    </a:cubicBezTo>
                    <a:lnTo>
                      <a:pt x="539796" y="33191"/>
                    </a:lnTo>
                    <a:cubicBezTo>
                      <a:pt x="539197" y="33430"/>
                      <a:pt x="538718" y="33430"/>
                      <a:pt x="538120" y="33430"/>
                    </a:cubicBezTo>
                    <a:close/>
                    <a:moveTo>
                      <a:pt x="622160" y="29967"/>
                    </a:moveTo>
                    <a:cubicBezTo>
                      <a:pt x="622040" y="29967"/>
                      <a:pt x="621920" y="29967"/>
                      <a:pt x="621681" y="29967"/>
                    </a:cubicBezTo>
                    <a:lnTo>
                      <a:pt x="616892" y="29848"/>
                    </a:lnTo>
                    <a:cubicBezTo>
                      <a:pt x="608632" y="29729"/>
                      <a:pt x="602047" y="22804"/>
                      <a:pt x="602287" y="14567"/>
                    </a:cubicBezTo>
                    <a:cubicBezTo>
                      <a:pt x="602407" y="6329"/>
                      <a:pt x="609350" y="-118"/>
                      <a:pt x="617610" y="2"/>
                    </a:cubicBezTo>
                    <a:lnTo>
                      <a:pt x="622638" y="121"/>
                    </a:lnTo>
                    <a:cubicBezTo>
                      <a:pt x="630899" y="360"/>
                      <a:pt x="637363" y="7165"/>
                      <a:pt x="637124" y="15402"/>
                    </a:cubicBezTo>
                    <a:cubicBezTo>
                      <a:pt x="636884" y="23640"/>
                      <a:pt x="630180" y="29967"/>
                      <a:pt x="622160" y="299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85" name="Google Shape;220;p7">
                <a:extLst>
                  <a:ext uri="{FF2B5EF4-FFF2-40B4-BE49-F238E27FC236}">
                    <a16:creationId xmlns:a16="http://schemas.microsoft.com/office/drawing/2014/main" id="{22906B77-918B-BD4B-B45E-263E6DDD0E9E}"/>
                  </a:ext>
                </a:extLst>
              </p:cNvPr>
              <p:cNvSpPr/>
              <p:nvPr/>
            </p:nvSpPr>
            <p:spPr>
              <a:xfrm>
                <a:off x="3713897" y="2668835"/>
                <a:ext cx="32442" cy="29846"/>
              </a:xfrm>
              <a:custGeom>
                <a:avLst/>
                <a:gdLst/>
                <a:ahLst/>
                <a:cxnLst/>
                <a:rect l="l" t="t" r="r" b="b"/>
                <a:pathLst>
                  <a:path w="32442" h="29846" extrusionOk="0">
                    <a:moveTo>
                      <a:pt x="17478" y="29846"/>
                    </a:moveTo>
                    <a:lnTo>
                      <a:pt x="14964" y="29846"/>
                    </a:lnTo>
                    <a:cubicBezTo>
                      <a:pt x="6704" y="29846"/>
                      <a:pt x="0" y="23161"/>
                      <a:pt x="0" y="14923"/>
                    </a:cubicBezTo>
                    <a:cubicBezTo>
                      <a:pt x="0" y="6686"/>
                      <a:pt x="6704" y="0"/>
                      <a:pt x="14964" y="0"/>
                    </a:cubicBezTo>
                    <a:lnTo>
                      <a:pt x="17478" y="0"/>
                    </a:lnTo>
                    <a:cubicBezTo>
                      <a:pt x="25739" y="0"/>
                      <a:pt x="32443" y="6686"/>
                      <a:pt x="32443" y="14923"/>
                    </a:cubicBezTo>
                    <a:cubicBezTo>
                      <a:pt x="32443" y="23161"/>
                      <a:pt x="25739" y="29846"/>
                      <a:pt x="17478" y="298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grpSp>
        <p:sp>
          <p:nvSpPr>
            <p:cNvPr id="82" name="Google Shape;223;p7">
              <a:extLst>
                <a:ext uri="{FF2B5EF4-FFF2-40B4-BE49-F238E27FC236}">
                  <a16:creationId xmlns:a16="http://schemas.microsoft.com/office/drawing/2014/main" id="{EC0283A5-A76C-3045-B856-7066855D3BE9}"/>
                </a:ext>
              </a:extLst>
            </p:cNvPr>
            <p:cNvSpPr txBox="1"/>
            <p:nvPr/>
          </p:nvSpPr>
          <p:spPr>
            <a:xfrm>
              <a:off x="3871266" y="1967235"/>
              <a:ext cx="819753" cy="677108"/>
            </a:xfrm>
            <a:prstGeom prst="rect">
              <a:avLst/>
            </a:prstGeom>
            <a:noFill/>
            <a:ln>
              <a:noFill/>
            </a:ln>
          </p:spPr>
          <p:txBody>
            <a:bodyPr spcFirstLastPara="1" wrap="square" lIns="0" tIns="0" rIns="180000" bIns="0" anchor="ctr" anchorCtr="0">
              <a:spAutoFit/>
            </a:bodyPr>
            <a:lstStyle/>
            <a:p>
              <a:pPr marL="0" marR="0" lvl="0" indent="0" algn="l" rtl="0">
                <a:spcBef>
                  <a:spcPts val="0"/>
                </a:spcBef>
                <a:spcAft>
                  <a:spcPts val="0"/>
                </a:spcAft>
                <a:buNone/>
              </a:pPr>
              <a:r>
                <a:rPr lang="ru-RU" sz="4400" dirty="0">
                  <a:solidFill>
                    <a:srgbClr val="000000"/>
                  </a:solidFill>
                  <a:latin typeface="Croc" panose="020B0502020203020203" pitchFamily="34" charset="0"/>
                  <a:sym typeface="Arial"/>
                </a:rPr>
                <a:t>03</a:t>
              </a:r>
              <a:endParaRPr sz="4400" dirty="0">
                <a:solidFill>
                  <a:srgbClr val="000000"/>
                </a:solidFill>
                <a:latin typeface="Croc" panose="020B0502020203020203" pitchFamily="34" charset="0"/>
                <a:sym typeface="Arial"/>
              </a:endParaRPr>
            </a:p>
          </p:txBody>
        </p:sp>
      </p:grpSp>
      <p:sp>
        <p:nvSpPr>
          <p:cNvPr id="51" name="Рисунок 10">
            <a:extLst>
              <a:ext uri="{FF2B5EF4-FFF2-40B4-BE49-F238E27FC236}">
                <a16:creationId xmlns:a16="http://schemas.microsoft.com/office/drawing/2014/main" id="{8B75A762-348B-9947-9ECE-C2A4815E1F19}"/>
              </a:ext>
            </a:extLst>
          </p:cNvPr>
          <p:cNvSpPr>
            <a:spLocks noChangeAspect="1"/>
          </p:cNvSpPr>
          <p:nvPr/>
        </p:nvSpPr>
        <p:spPr>
          <a:xfrm>
            <a:off x="198178" y="6383870"/>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w="1168" cap="flat">
            <a:noFill/>
            <a:prstDash val="solid"/>
            <a:miter/>
          </a:ln>
        </p:spPr>
        <p:txBody>
          <a:bodyPr rtlCol="0" anchor="ctr"/>
          <a:lstStyle/>
          <a:p>
            <a:endParaRPr lang="ru-RU"/>
          </a:p>
        </p:txBody>
      </p:sp>
      <p:sp>
        <p:nvSpPr>
          <p:cNvPr id="205" name="Google Shape;205;p7"/>
          <p:cNvSpPr txBox="1"/>
          <p:nvPr/>
        </p:nvSpPr>
        <p:spPr>
          <a:xfrm>
            <a:off x="4266972" y="4054191"/>
            <a:ext cx="3059641" cy="2277547"/>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ru-RU" sz="2000" dirty="0">
                <a:solidFill>
                  <a:srgbClr val="000000"/>
                </a:solidFill>
                <a:latin typeface="Croc" panose="020B0502020203020203" pitchFamily="34" charset="0"/>
                <a:sym typeface="Arial"/>
              </a:rPr>
              <a:t>Дата Аналитика:</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Аналитика данных</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Кто такие </a:t>
            </a:r>
            <a:r>
              <a:rPr lang="en-US" dirty="0">
                <a:effectLst/>
                <a:latin typeface="Croc" panose="020B0502020203020203"/>
                <a:ea typeface="Calibri" panose="020F0502020204030204" pitchFamily="34" charset="0"/>
                <a:cs typeface="Times New Roman" panose="02020603050405020304" pitchFamily="18" charset="0"/>
              </a:rPr>
              <a:t>DA </a:t>
            </a:r>
            <a:r>
              <a:rPr lang="ru-RU" dirty="0">
                <a:effectLst/>
                <a:latin typeface="Calibri" panose="020F0502020204030204" pitchFamily="34" charset="0"/>
                <a:ea typeface="Calibri" panose="020F0502020204030204" pitchFamily="34" charset="0"/>
                <a:cs typeface="Times New Roman" panose="02020603050405020304" pitchFamily="18" charset="0"/>
              </a:rPr>
              <a:t>и </a:t>
            </a:r>
            <a:r>
              <a:rPr lang="en-US" dirty="0">
                <a:effectLst/>
                <a:latin typeface="Croc" panose="020B0502020203020203"/>
                <a:ea typeface="Calibri" panose="020F0502020204030204" pitchFamily="34" charset="0"/>
                <a:cs typeface="Times New Roman" panose="02020603050405020304" pitchFamily="18" charset="0"/>
              </a:rPr>
              <a:t>DS</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Задачи </a:t>
            </a:r>
            <a:r>
              <a:rPr lang="en-US" dirty="0">
                <a:latin typeface="Croc" panose="020B0502020203020203"/>
                <a:ea typeface="Calibri" panose="020F0502020204030204" pitchFamily="34" charset="0"/>
                <a:cs typeface="Times New Roman" panose="02020603050405020304" pitchFamily="18" charset="0"/>
              </a:rPr>
              <a:t>DA</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Пример требований </a:t>
            </a:r>
            <a:r>
              <a:rPr lang="ru-RU" dirty="0">
                <a:latin typeface="Calibri" panose="020F0502020204030204" pitchFamily="34" charset="0"/>
                <a:ea typeface="Calibri" panose="020F0502020204030204" pitchFamily="34" charset="0"/>
                <a:cs typeface="Times New Roman" panose="02020603050405020304" pitchFamily="18" charset="0"/>
              </a:rPr>
              <a:t>к </a:t>
            </a:r>
            <a:r>
              <a:rPr lang="en-US" dirty="0">
                <a:latin typeface="Croc" panose="020B0502020203020203"/>
                <a:ea typeface="Calibri" panose="020F0502020204030204" pitchFamily="34" charset="0"/>
                <a:cs typeface="Times New Roman" panose="02020603050405020304" pitchFamily="18" charset="0"/>
              </a:rPr>
              <a:t>DA</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Инструменты аналитика</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Машинное обучение </a:t>
            </a:r>
          </a:p>
          <a:p>
            <a:endParaRPr sz="2000" dirty="0">
              <a:latin typeface="Croc" panose="020B0502020203020203"/>
            </a:endParaRPr>
          </a:p>
        </p:txBody>
      </p:sp>
      <p:grpSp>
        <p:nvGrpSpPr>
          <p:cNvPr id="34" name="Группа 33">
            <a:extLst>
              <a:ext uri="{FF2B5EF4-FFF2-40B4-BE49-F238E27FC236}">
                <a16:creationId xmlns:a16="http://schemas.microsoft.com/office/drawing/2014/main" id="{A56F3AC0-71B8-4016-8029-DF9B0037BC8C}"/>
              </a:ext>
            </a:extLst>
          </p:cNvPr>
          <p:cNvGrpSpPr/>
          <p:nvPr/>
        </p:nvGrpSpPr>
        <p:grpSpPr>
          <a:xfrm>
            <a:off x="9560322" y="895924"/>
            <a:ext cx="1457328" cy="3032981"/>
            <a:chOff x="3502290" y="1644567"/>
            <a:chExt cx="1457328" cy="3032981"/>
          </a:xfrm>
        </p:grpSpPr>
        <p:sp>
          <p:nvSpPr>
            <p:cNvPr id="35" name="Google Shape;215;p7">
              <a:extLst>
                <a:ext uri="{FF2B5EF4-FFF2-40B4-BE49-F238E27FC236}">
                  <a16:creationId xmlns:a16="http://schemas.microsoft.com/office/drawing/2014/main" id="{3CFEA32B-1F2D-46A2-9F9C-6EC2C0653E1D}"/>
                </a:ext>
              </a:extLst>
            </p:cNvPr>
            <p:cNvSpPr/>
            <p:nvPr/>
          </p:nvSpPr>
          <p:spPr>
            <a:xfrm>
              <a:off x="3502290" y="1687481"/>
              <a:ext cx="1240025" cy="1236616"/>
            </a:xfrm>
            <a:custGeom>
              <a:avLst/>
              <a:gdLst/>
              <a:ahLst/>
              <a:cxnLst/>
              <a:rect l="l" t="t" r="r" b="b"/>
              <a:pathLst>
                <a:path w="1172965" h="1169741" extrusionOk="0">
                  <a:moveTo>
                    <a:pt x="1172966" y="584871"/>
                  </a:moveTo>
                  <a:cubicBezTo>
                    <a:pt x="1172966" y="907886"/>
                    <a:pt x="910389" y="1169742"/>
                    <a:pt x="586483" y="1169742"/>
                  </a:cubicBezTo>
                  <a:cubicBezTo>
                    <a:pt x="262578" y="1169742"/>
                    <a:pt x="0" y="907886"/>
                    <a:pt x="0" y="584871"/>
                  </a:cubicBezTo>
                  <a:cubicBezTo>
                    <a:pt x="0" y="261856"/>
                    <a:pt x="262577" y="0"/>
                    <a:pt x="586483" y="0"/>
                  </a:cubicBezTo>
                  <a:cubicBezTo>
                    <a:pt x="910389" y="0"/>
                    <a:pt x="1172966" y="261856"/>
                    <a:pt x="1172966" y="5848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36" name="Google Shape;216;p7">
              <a:extLst>
                <a:ext uri="{FF2B5EF4-FFF2-40B4-BE49-F238E27FC236}">
                  <a16:creationId xmlns:a16="http://schemas.microsoft.com/office/drawing/2014/main" id="{EECD14D8-2069-48C6-8124-7A2194CA3D27}"/>
                </a:ext>
              </a:extLst>
            </p:cNvPr>
            <p:cNvSpPr/>
            <p:nvPr/>
          </p:nvSpPr>
          <p:spPr>
            <a:xfrm>
              <a:off x="4591078" y="2776494"/>
              <a:ext cx="226413" cy="255767"/>
            </a:xfrm>
            <a:custGeom>
              <a:avLst/>
              <a:gdLst/>
              <a:ahLst/>
              <a:cxnLst/>
              <a:rect l="l" t="t" r="r" b="b"/>
              <a:pathLst>
                <a:path w="214169" h="241935" extrusionOk="0">
                  <a:moveTo>
                    <a:pt x="14845" y="241935"/>
                  </a:moveTo>
                  <a:cubicBezTo>
                    <a:pt x="12211" y="241935"/>
                    <a:pt x="9697" y="241219"/>
                    <a:pt x="7422" y="239906"/>
                  </a:cubicBezTo>
                  <a:cubicBezTo>
                    <a:pt x="2754" y="237279"/>
                    <a:pt x="0" y="232265"/>
                    <a:pt x="0" y="227012"/>
                  </a:cubicBezTo>
                  <a:lnTo>
                    <a:pt x="0" y="14864"/>
                  </a:lnTo>
                  <a:cubicBezTo>
                    <a:pt x="0" y="9491"/>
                    <a:pt x="2873" y="4596"/>
                    <a:pt x="7422" y="1970"/>
                  </a:cubicBezTo>
                  <a:cubicBezTo>
                    <a:pt x="12091" y="-657"/>
                    <a:pt x="17718" y="-657"/>
                    <a:pt x="22387" y="1970"/>
                  </a:cubicBezTo>
                  <a:lnTo>
                    <a:pt x="206747" y="108104"/>
                  </a:lnTo>
                  <a:cubicBezTo>
                    <a:pt x="211416" y="110730"/>
                    <a:pt x="214170" y="115744"/>
                    <a:pt x="214170" y="120997"/>
                  </a:cubicBezTo>
                  <a:cubicBezTo>
                    <a:pt x="214170" y="126370"/>
                    <a:pt x="211297" y="131265"/>
                    <a:pt x="206747" y="133891"/>
                  </a:cubicBezTo>
                  <a:lnTo>
                    <a:pt x="22387" y="240025"/>
                  </a:lnTo>
                  <a:cubicBezTo>
                    <a:pt x="19993" y="241338"/>
                    <a:pt x="17478" y="241935"/>
                    <a:pt x="14845" y="241935"/>
                  </a:cubicBezTo>
                  <a:close/>
                  <a:moveTo>
                    <a:pt x="29809" y="40651"/>
                  </a:moveTo>
                  <a:lnTo>
                    <a:pt x="29809" y="201225"/>
                  </a:lnTo>
                  <a:lnTo>
                    <a:pt x="169277" y="120997"/>
                  </a:lnTo>
                  <a:lnTo>
                    <a:pt x="29809" y="40651"/>
                  </a:lnTo>
                  <a:close/>
                </a:path>
              </a:pathLst>
            </a:custGeom>
            <a:solidFill>
              <a:srgbClr val="000000"/>
            </a:solidFill>
            <a:ln w="9525" cap="flat" cmpd="sng">
              <a:solidFill>
                <a:srgbClr val="7301D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grpSp>
          <p:nvGrpSpPr>
            <p:cNvPr id="37" name="Google Shape;217;p7">
              <a:extLst>
                <a:ext uri="{FF2B5EF4-FFF2-40B4-BE49-F238E27FC236}">
                  <a16:creationId xmlns:a16="http://schemas.microsoft.com/office/drawing/2014/main" id="{AB962461-957A-47B0-AC04-274309A69CBD}"/>
                </a:ext>
              </a:extLst>
            </p:cNvPr>
            <p:cNvGrpSpPr/>
            <p:nvPr/>
          </p:nvGrpSpPr>
          <p:grpSpPr>
            <a:xfrm>
              <a:off x="3680484" y="1644567"/>
              <a:ext cx="1279134" cy="3032981"/>
              <a:chOff x="2855181" y="1492167"/>
              <a:chExt cx="1209959" cy="2868960"/>
            </a:xfrm>
          </p:grpSpPr>
          <p:sp>
            <p:nvSpPr>
              <p:cNvPr id="39" name="Google Shape;218;p7">
                <a:extLst>
                  <a:ext uri="{FF2B5EF4-FFF2-40B4-BE49-F238E27FC236}">
                    <a16:creationId xmlns:a16="http://schemas.microsoft.com/office/drawing/2014/main" id="{602E0203-3856-4A8B-917A-A43CF2C627A3}"/>
                  </a:ext>
                </a:extLst>
              </p:cNvPr>
              <p:cNvSpPr/>
              <p:nvPr/>
            </p:nvSpPr>
            <p:spPr>
              <a:xfrm>
                <a:off x="4035212" y="4328774"/>
                <a:ext cx="29928" cy="32353"/>
              </a:xfrm>
              <a:custGeom>
                <a:avLst/>
                <a:gdLst/>
                <a:ahLst/>
                <a:cxnLst/>
                <a:rect l="l" t="t" r="r" b="b"/>
                <a:pathLst>
                  <a:path w="29928" h="32353" extrusionOk="0">
                    <a:moveTo>
                      <a:pt x="14964" y="32353"/>
                    </a:moveTo>
                    <a:cubicBezTo>
                      <a:pt x="6704" y="32353"/>
                      <a:pt x="0" y="25668"/>
                      <a:pt x="0" y="17430"/>
                    </a:cubicBezTo>
                    <a:lnTo>
                      <a:pt x="0" y="14923"/>
                    </a:lnTo>
                    <a:cubicBezTo>
                      <a:pt x="0" y="6686"/>
                      <a:pt x="6704" y="0"/>
                      <a:pt x="14964" y="0"/>
                    </a:cubicBezTo>
                    <a:cubicBezTo>
                      <a:pt x="23225" y="0"/>
                      <a:pt x="29929" y="6686"/>
                      <a:pt x="29929" y="14923"/>
                    </a:cubicBezTo>
                    <a:lnTo>
                      <a:pt x="29929" y="17430"/>
                    </a:lnTo>
                    <a:cubicBezTo>
                      <a:pt x="29929" y="25668"/>
                      <a:pt x="23225" y="32353"/>
                      <a:pt x="14964" y="323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40" name="Google Shape;219;p7">
                <a:extLst>
                  <a:ext uri="{FF2B5EF4-FFF2-40B4-BE49-F238E27FC236}">
                    <a16:creationId xmlns:a16="http://schemas.microsoft.com/office/drawing/2014/main" id="{22B3C212-209F-4C22-89C0-53BFD03EBF81}"/>
                  </a:ext>
                </a:extLst>
              </p:cNvPr>
              <p:cNvSpPr/>
              <p:nvPr/>
            </p:nvSpPr>
            <p:spPr>
              <a:xfrm>
                <a:off x="2855181" y="1492167"/>
                <a:ext cx="1209959" cy="2792434"/>
              </a:xfrm>
              <a:custGeom>
                <a:avLst/>
                <a:gdLst/>
                <a:ahLst/>
                <a:cxnLst/>
                <a:rect l="l" t="t" r="r" b="b"/>
                <a:pathLst>
                  <a:path w="1209959" h="2792434" extrusionOk="0">
                    <a:moveTo>
                      <a:pt x="1194995" y="2792435"/>
                    </a:moveTo>
                    <a:cubicBezTo>
                      <a:pt x="1186735" y="2792435"/>
                      <a:pt x="1180031" y="2785749"/>
                      <a:pt x="1180031" y="2777511"/>
                    </a:cubicBezTo>
                    <a:lnTo>
                      <a:pt x="1180031" y="2772617"/>
                    </a:lnTo>
                    <a:cubicBezTo>
                      <a:pt x="1180031" y="2764379"/>
                      <a:pt x="1186735" y="2757693"/>
                      <a:pt x="1194995" y="2757693"/>
                    </a:cubicBezTo>
                    <a:cubicBezTo>
                      <a:pt x="1203255" y="2757693"/>
                      <a:pt x="1209959" y="2764379"/>
                      <a:pt x="1209959" y="2772617"/>
                    </a:cubicBezTo>
                    <a:lnTo>
                      <a:pt x="1209959" y="2777511"/>
                    </a:lnTo>
                    <a:cubicBezTo>
                      <a:pt x="1209959" y="2785749"/>
                      <a:pt x="1203255" y="2792435"/>
                      <a:pt x="1194995" y="2792435"/>
                    </a:cubicBezTo>
                    <a:close/>
                    <a:moveTo>
                      <a:pt x="1194995" y="2713401"/>
                    </a:moveTo>
                    <a:cubicBezTo>
                      <a:pt x="1186735" y="2713401"/>
                      <a:pt x="1180031" y="2706716"/>
                      <a:pt x="1180031" y="2698478"/>
                    </a:cubicBezTo>
                    <a:lnTo>
                      <a:pt x="1180031" y="2693583"/>
                    </a:lnTo>
                    <a:cubicBezTo>
                      <a:pt x="1180031" y="2685346"/>
                      <a:pt x="1186735" y="2678660"/>
                      <a:pt x="1194995" y="2678660"/>
                    </a:cubicBezTo>
                    <a:cubicBezTo>
                      <a:pt x="1203255" y="2678660"/>
                      <a:pt x="1209959" y="2685346"/>
                      <a:pt x="1209959" y="2693583"/>
                    </a:cubicBezTo>
                    <a:lnTo>
                      <a:pt x="1209959" y="2698478"/>
                    </a:lnTo>
                    <a:cubicBezTo>
                      <a:pt x="1209959" y="2706716"/>
                      <a:pt x="1203255" y="2713401"/>
                      <a:pt x="1194995" y="2713401"/>
                    </a:cubicBezTo>
                    <a:close/>
                    <a:moveTo>
                      <a:pt x="1194995" y="2634368"/>
                    </a:moveTo>
                    <a:cubicBezTo>
                      <a:pt x="1186735" y="2634368"/>
                      <a:pt x="1180031" y="2627682"/>
                      <a:pt x="1180031" y="2619445"/>
                    </a:cubicBezTo>
                    <a:lnTo>
                      <a:pt x="1180031" y="2614550"/>
                    </a:lnTo>
                    <a:cubicBezTo>
                      <a:pt x="1180031" y="2606312"/>
                      <a:pt x="1186735" y="2599627"/>
                      <a:pt x="1194995" y="2599627"/>
                    </a:cubicBezTo>
                    <a:cubicBezTo>
                      <a:pt x="1203255" y="2599627"/>
                      <a:pt x="1209959" y="2606312"/>
                      <a:pt x="1209959" y="2614550"/>
                    </a:cubicBezTo>
                    <a:lnTo>
                      <a:pt x="1209959" y="2619445"/>
                    </a:lnTo>
                    <a:cubicBezTo>
                      <a:pt x="1209959" y="2627682"/>
                      <a:pt x="1203255" y="2634368"/>
                      <a:pt x="1194995" y="2634368"/>
                    </a:cubicBezTo>
                    <a:close/>
                    <a:moveTo>
                      <a:pt x="1194995" y="2555334"/>
                    </a:moveTo>
                    <a:cubicBezTo>
                      <a:pt x="1186735" y="2555334"/>
                      <a:pt x="1180031" y="2548649"/>
                      <a:pt x="1180031" y="2540411"/>
                    </a:cubicBezTo>
                    <a:lnTo>
                      <a:pt x="1180031" y="2535517"/>
                    </a:lnTo>
                    <a:cubicBezTo>
                      <a:pt x="1180031" y="2527279"/>
                      <a:pt x="1186735" y="2520593"/>
                      <a:pt x="1194995" y="2520593"/>
                    </a:cubicBezTo>
                    <a:cubicBezTo>
                      <a:pt x="1203255" y="2520593"/>
                      <a:pt x="1209959" y="2527279"/>
                      <a:pt x="1209959" y="2535517"/>
                    </a:cubicBezTo>
                    <a:lnTo>
                      <a:pt x="1209959" y="2540411"/>
                    </a:lnTo>
                    <a:cubicBezTo>
                      <a:pt x="1209959" y="2548649"/>
                      <a:pt x="1203255" y="2555334"/>
                      <a:pt x="1194995" y="2555334"/>
                    </a:cubicBezTo>
                    <a:close/>
                    <a:moveTo>
                      <a:pt x="1194995" y="2476301"/>
                    </a:moveTo>
                    <a:cubicBezTo>
                      <a:pt x="1186735" y="2476301"/>
                      <a:pt x="1180031" y="2469616"/>
                      <a:pt x="1180031" y="2461378"/>
                    </a:cubicBezTo>
                    <a:lnTo>
                      <a:pt x="1180031" y="2456483"/>
                    </a:lnTo>
                    <a:cubicBezTo>
                      <a:pt x="1180031" y="2448246"/>
                      <a:pt x="1186735" y="2441560"/>
                      <a:pt x="1194995" y="2441560"/>
                    </a:cubicBezTo>
                    <a:cubicBezTo>
                      <a:pt x="1203255" y="2441560"/>
                      <a:pt x="1209959" y="2448246"/>
                      <a:pt x="1209959" y="2456483"/>
                    </a:cubicBezTo>
                    <a:lnTo>
                      <a:pt x="1209959" y="2461378"/>
                    </a:lnTo>
                    <a:cubicBezTo>
                      <a:pt x="1209959" y="2469616"/>
                      <a:pt x="1203255" y="2476301"/>
                      <a:pt x="1194995" y="2476301"/>
                    </a:cubicBezTo>
                    <a:close/>
                    <a:moveTo>
                      <a:pt x="1194995" y="2397268"/>
                    </a:moveTo>
                    <a:cubicBezTo>
                      <a:pt x="1186735" y="2397268"/>
                      <a:pt x="1180031" y="2390582"/>
                      <a:pt x="1180031" y="2382345"/>
                    </a:cubicBezTo>
                    <a:lnTo>
                      <a:pt x="1180031" y="2377450"/>
                    </a:lnTo>
                    <a:cubicBezTo>
                      <a:pt x="1180031" y="2369212"/>
                      <a:pt x="1186735" y="2362527"/>
                      <a:pt x="1194995" y="2362527"/>
                    </a:cubicBezTo>
                    <a:cubicBezTo>
                      <a:pt x="1203255" y="2362527"/>
                      <a:pt x="1209959" y="2369212"/>
                      <a:pt x="1209959" y="2377450"/>
                    </a:cubicBezTo>
                    <a:lnTo>
                      <a:pt x="1209959" y="2382345"/>
                    </a:lnTo>
                    <a:cubicBezTo>
                      <a:pt x="1209959" y="2390702"/>
                      <a:pt x="1203255" y="2397268"/>
                      <a:pt x="1194995" y="2397268"/>
                    </a:cubicBezTo>
                    <a:close/>
                    <a:moveTo>
                      <a:pt x="1194995" y="2318354"/>
                    </a:moveTo>
                    <a:cubicBezTo>
                      <a:pt x="1186735" y="2318354"/>
                      <a:pt x="1180031" y="2311668"/>
                      <a:pt x="1180031" y="2303431"/>
                    </a:cubicBezTo>
                    <a:lnTo>
                      <a:pt x="1180031" y="2298536"/>
                    </a:lnTo>
                    <a:cubicBezTo>
                      <a:pt x="1180031" y="2290298"/>
                      <a:pt x="1186735" y="2283613"/>
                      <a:pt x="1194995" y="2283613"/>
                    </a:cubicBezTo>
                    <a:cubicBezTo>
                      <a:pt x="1203255" y="2283613"/>
                      <a:pt x="1209959" y="2290298"/>
                      <a:pt x="1209959" y="2298536"/>
                    </a:cubicBezTo>
                    <a:lnTo>
                      <a:pt x="1209959" y="2303431"/>
                    </a:lnTo>
                    <a:cubicBezTo>
                      <a:pt x="1209959" y="2311668"/>
                      <a:pt x="1203255" y="2318354"/>
                      <a:pt x="1194995" y="2318354"/>
                    </a:cubicBezTo>
                    <a:close/>
                    <a:moveTo>
                      <a:pt x="1194995" y="2239321"/>
                    </a:moveTo>
                    <a:cubicBezTo>
                      <a:pt x="1186735" y="2239321"/>
                      <a:pt x="1180031" y="2232635"/>
                      <a:pt x="1180031" y="2224397"/>
                    </a:cubicBezTo>
                    <a:lnTo>
                      <a:pt x="1180031" y="2219502"/>
                    </a:lnTo>
                    <a:cubicBezTo>
                      <a:pt x="1180031" y="2211265"/>
                      <a:pt x="1186735" y="2204579"/>
                      <a:pt x="1194995" y="2204579"/>
                    </a:cubicBezTo>
                    <a:cubicBezTo>
                      <a:pt x="1203255" y="2204579"/>
                      <a:pt x="1209959" y="2211265"/>
                      <a:pt x="1209959" y="2219502"/>
                    </a:cubicBezTo>
                    <a:lnTo>
                      <a:pt x="1209959" y="2224397"/>
                    </a:lnTo>
                    <a:cubicBezTo>
                      <a:pt x="1209959" y="2232635"/>
                      <a:pt x="1203255" y="2239321"/>
                      <a:pt x="1194995" y="2239321"/>
                    </a:cubicBezTo>
                    <a:close/>
                    <a:moveTo>
                      <a:pt x="1194995" y="2160287"/>
                    </a:moveTo>
                    <a:cubicBezTo>
                      <a:pt x="1186735" y="2160287"/>
                      <a:pt x="1180031" y="2153601"/>
                      <a:pt x="1180031" y="2145364"/>
                    </a:cubicBezTo>
                    <a:lnTo>
                      <a:pt x="1180031" y="2140469"/>
                    </a:lnTo>
                    <a:cubicBezTo>
                      <a:pt x="1180031" y="2132231"/>
                      <a:pt x="1186735" y="2125546"/>
                      <a:pt x="1194995" y="2125546"/>
                    </a:cubicBezTo>
                    <a:cubicBezTo>
                      <a:pt x="1203255" y="2125546"/>
                      <a:pt x="1209959" y="2132231"/>
                      <a:pt x="1209959" y="2140469"/>
                    </a:cubicBezTo>
                    <a:lnTo>
                      <a:pt x="1209959" y="2145364"/>
                    </a:lnTo>
                    <a:cubicBezTo>
                      <a:pt x="1209959" y="2153601"/>
                      <a:pt x="1203255" y="2160287"/>
                      <a:pt x="1194995" y="2160287"/>
                    </a:cubicBezTo>
                    <a:close/>
                    <a:moveTo>
                      <a:pt x="1194995" y="2081254"/>
                    </a:moveTo>
                    <a:cubicBezTo>
                      <a:pt x="1186735" y="2081254"/>
                      <a:pt x="1180031" y="2074568"/>
                      <a:pt x="1180031" y="2066330"/>
                    </a:cubicBezTo>
                    <a:lnTo>
                      <a:pt x="1180031" y="2061436"/>
                    </a:lnTo>
                    <a:cubicBezTo>
                      <a:pt x="1180031" y="2053198"/>
                      <a:pt x="1186735" y="2046512"/>
                      <a:pt x="1194995" y="2046512"/>
                    </a:cubicBezTo>
                    <a:cubicBezTo>
                      <a:pt x="1203255" y="2046512"/>
                      <a:pt x="1209959" y="2053198"/>
                      <a:pt x="1209959" y="2061436"/>
                    </a:cubicBezTo>
                    <a:lnTo>
                      <a:pt x="1209959" y="2066330"/>
                    </a:lnTo>
                    <a:cubicBezTo>
                      <a:pt x="1209959" y="2074568"/>
                      <a:pt x="1203255" y="2081254"/>
                      <a:pt x="1194995" y="2081254"/>
                    </a:cubicBezTo>
                    <a:close/>
                    <a:moveTo>
                      <a:pt x="1194995" y="2002220"/>
                    </a:moveTo>
                    <a:cubicBezTo>
                      <a:pt x="1186735" y="2002220"/>
                      <a:pt x="1180031" y="1995535"/>
                      <a:pt x="1180031" y="1987297"/>
                    </a:cubicBezTo>
                    <a:lnTo>
                      <a:pt x="1180031" y="1982402"/>
                    </a:lnTo>
                    <a:cubicBezTo>
                      <a:pt x="1180031" y="1974165"/>
                      <a:pt x="1186735" y="1967479"/>
                      <a:pt x="1194995" y="1967479"/>
                    </a:cubicBezTo>
                    <a:cubicBezTo>
                      <a:pt x="1203255" y="1967479"/>
                      <a:pt x="1209959" y="1974165"/>
                      <a:pt x="1209959" y="1982402"/>
                    </a:cubicBezTo>
                    <a:lnTo>
                      <a:pt x="1209959" y="1987297"/>
                    </a:lnTo>
                    <a:cubicBezTo>
                      <a:pt x="1209959" y="1995535"/>
                      <a:pt x="1203255" y="2002220"/>
                      <a:pt x="1194995" y="2002220"/>
                    </a:cubicBezTo>
                    <a:close/>
                    <a:moveTo>
                      <a:pt x="1194995" y="1923187"/>
                    </a:moveTo>
                    <a:cubicBezTo>
                      <a:pt x="1186735" y="1923187"/>
                      <a:pt x="1180031" y="1916501"/>
                      <a:pt x="1180031" y="1908264"/>
                    </a:cubicBezTo>
                    <a:lnTo>
                      <a:pt x="1180031" y="1903369"/>
                    </a:lnTo>
                    <a:cubicBezTo>
                      <a:pt x="1180031" y="1895131"/>
                      <a:pt x="1186735" y="1888446"/>
                      <a:pt x="1194995" y="1888446"/>
                    </a:cubicBezTo>
                    <a:cubicBezTo>
                      <a:pt x="1203255" y="1888446"/>
                      <a:pt x="1209959" y="1895131"/>
                      <a:pt x="1209959" y="1903369"/>
                    </a:cubicBezTo>
                    <a:lnTo>
                      <a:pt x="1209959" y="1908264"/>
                    </a:lnTo>
                    <a:cubicBezTo>
                      <a:pt x="1209959" y="1916501"/>
                      <a:pt x="1203255" y="1923187"/>
                      <a:pt x="1194995" y="1923187"/>
                    </a:cubicBezTo>
                    <a:close/>
                    <a:moveTo>
                      <a:pt x="1194995" y="1844154"/>
                    </a:moveTo>
                    <a:cubicBezTo>
                      <a:pt x="1186735" y="1844154"/>
                      <a:pt x="1180031" y="1837468"/>
                      <a:pt x="1180031" y="1829230"/>
                    </a:cubicBezTo>
                    <a:lnTo>
                      <a:pt x="1180031" y="1824335"/>
                    </a:lnTo>
                    <a:cubicBezTo>
                      <a:pt x="1180031" y="1816098"/>
                      <a:pt x="1186735" y="1809412"/>
                      <a:pt x="1194995" y="1809412"/>
                    </a:cubicBezTo>
                    <a:cubicBezTo>
                      <a:pt x="1203255" y="1809412"/>
                      <a:pt x="1209959" y="1816098"/>
                      <a:pt x="1209959" y="1824335"/>
                    </a:cubicBezTo>
                    <a:lnTo>
                      <a:pt x="1209959" y="1829230"/>
                    </a:lnTo>
                    <a:cubicBezTo>
                      <a:pt x="1209959" y="1837468"/>
                      <a:pt x="1203255" y="1844154"/>
                      <a:pt x="1194995" y="1844154"/>
                    </a:cubicBezTo>
                    <a:close/>
                    <a:moveTo>
                      <a:pt x="1194995" y="1765240"/>
                    </a:moveTo>
                    <a:cubicBezTo>
                      <a:pt x="1186735" y="1765240"/>
                      <a:pt x="1180031" y="1758554"/>
                      <a:pt x="1180031" y="1750316"/>
                    </a:cubicBezTo>
                    <a:lnTo>
                      <a:pt x="1180031" y="1745421"/>
                    </a:lnTo>
                    <a:cubicBezTo>
                      <a:pt x="1180031" y="1737184"/>
                      <a:pt x="1186735" y="1730498"/>
                      <a:pt x="1194995" y="1730498"/>
                    </a:cubicBezTo>
                    <a:cubicBezTo>
                      <a:pt x="1203255" y="1730498"/>
                      <a:pt x="1209959" y="1737184"/>
                      <a:pt x="1209959" y="1745421"/>
                    </a:cubicBezTo>
                    <a:lnTo>
                      <a:pt x="1209959" y="1750316"/>
                    </a:lnTo>
                    <a:cubicBezTo>
                      <a:pt x="1209959" y="1758554"/>
                      <a:pt x="1203255" y="1765240"/>
                      <a:pt x="1194995" y="1765240"/>
                    </a:cubicBezTo>
                    <a:close/>
                    <a:moveTo>
                      <a:pt x="1194995" y="1686206"/>
                    </a:moveTo>
                    <a:cubicBezTo>
                      <a:pt x="1186735" y="1686206"/>
                      <a:pt x="1180031" y="1679520"/>
                      <a:pt x="1180031" y="1671283"/>
                    </a:cubicBezTo>
                    <a:lnTo>
                      <a:pt x="1180031" y="1666388"/>
                    </a:lnTo>
                    <a:cubicBezTo>
                      <a:pt x="1180031" y="1658150"/>
                      <a:pt x="1186735" y="1651465"/>
                      <a:pt x="1194995" y="1651465"/>
                    </a:cubicBezTo>
                    <a:cubicBezTo>
                      <a:pt x="1203255" y="1651465"/>
                      <a:pt x="1209959" y="1658150"/>
                      <a:pt x="1209959" y="1666388"/>
                    </a:cubicBezTo>
                    <a:lnTo>
                      <a:pt x="1209959" y="1671283"/>
                    </a:lnTo>
                    <a:cubicBezTo>
                      <a:pt x="1209959" y="1679520"/>
                      <a:pt x="1203255" y="1686206"/>
                      <a:pt x="1194995" y="1686206"/>
                    </a:cubicBezTo>
                    <a:close/>
                    <a:moveTo>
                      <a:pt x="1194995" y="1607173"/>
                    </a:moveTo>
                    <a:cubicBezTo>
                      <a:pt x="1186735" y="1607173"/>
                      <a:pt x="1180031" y="1600487"/>
                      <a:pt x="1180031" y="1592250"/>
                    </a:cubicBezTo>
                    <a:lnTo>
                      <a:pt x="1180031" y="1587355"/>
                    </a:lnTo>
                    <a:cubicBezTo>
                      <a:pt x="1180031" y="1579117"/>
                      <a:pt x="1186735" y="1572432"/>
                      <a:pt x="1194995" y="1572432"/>
                    </a:cubicBezTo>
                    <a:cubicBezTo>
                      <a:pt x="1203255" y="1572432"/>
                      <a:pt x="1209959" y="1579117"/>
                      <a:pt x="1209959" y="1587355"/>
                    </a:cubicBezTo>
                    <a:lnTo>
                      <a:pt x="1209959" y="1592250"/>
                    </a:lnTo>
                    <a:cubicBezTo>
                      <a:pt x="1209959" y="1600487"/>
                      <a:pt x="1203255" y="1607173"/>
                      <a:pt x="1194995" y="1607173"/>
                    </a:cubicBezTo>
                    <a:close/>
                    <a:moveTo>
                      <a:pt x="1194995" y="1528139"/>
                    </a:moveTo>
                    <a:cubicBezTo>
                      <a:pt x="1186735" y="1528139"/>
                      <a:pt x="1180031" y="1521454"/>
                      <a:pt x="1180031" y="1513216"/>
                    </a:cubicBezTo>
                    <a:lnTo>
                      <a:pt x="1180031" y="1508321"/>
                    </a:lnTo>
                    <a:cubicBezTo>
                      <a:pt x="1180031" y="1500084"/>
                      <a:pt x="1186735" y="1493398"/>
                      <a:pt x="1194995" y="1493398"/>
                    </a:cubicBezTo>
                    <a:cubicBezTo>
                      <a:pt x="1203255" y="1493398"/>
                      <a:pt x="1209959" y="1500084"/>
                      <a:pt x="1209959" y="1508321"/>
                    </a:cubicBezTo>
                    <a:lnTo>
                      <a:pt x="1209959" y="1513216"/>
                    </a:lnTo>
                    <a:cubicBezTo>
                      <a:pt x="1209959" y="1521454"/>
                      <a:pt x="1203255" y="1528139"/>
                      <a:pt x="1194995" y="1528139"/>
                    </a:cubicBezTo>
                    <a:close/>
                    <a:moveTo>
                      <a:pt x="1194995" y="1449106"/>
                    </a:moveTo>
                    <a:cubicBezTo>
                      <a:pt x="1186735" y="1449106"/>
                      <a:pt x="1180031" y="1442420"/>
                      <a:pt x="1180031" y="1434183"/>
                    </a:cubicBezTo>
                    <a:lnTo>
                      <a:pt x="1180031" y="1429288"/>
                    </a:lnTo>
                    <a:cubicBezTo>
                      <a:pt x="1180031" y="1421050"/>
                      <a:pt x="1186735" y="1414365"/>
                      <a:pt x="1194995" y="1414365"/>
                    </a:cubicBezTo>
                    <a:cubicBezTo>
                      <a:pt x="1203255" y="1414365"/>
                      <a:pt x="1209959" y="1421050"/>
                      <a:pt x="1209959" y="1429288"/>
                    </a:cubicBezTo>
                    <a:lnTo>
                      <a:pt x="1209959" y="1434183"/>
                    </a:lnTo>
                    <a:cubicBezTo>
                      <a:pt x="1209959" y="1442420"/>
                      <a:pt x="1203255" y="1449106"/>
                      <a:pt x="1194995" y="1449106"/>
                    </a:cubicBezTo>
                    <a:close/>
                    <a:moveTo>
                      <a:pt x="1194995" y="1370073"/>
                    </a:moveTo>
                    <a:cubicBezTo>
                      <a:pt x="1186735" y="1370073"/>
                      <a:pt x="1180031" y="1363387"/>
                      <a:pt x="1180031" y="1355149"/>
                    </a:cubicBezTo>
                    <a:lnTo>
                      <a:pt x="1180031" y="1350255"/>
                    </a:lnTo>
                    <a:cubicBezTo>
                      <a:pt x="1180031" y="1342017"/>
                      <a:pt x="1186735" y="1335331"/>
                      <a:pt x="1194995" y="1335331"/>
                    </a:cubicBezTo>
                    <a:cubicBezTo>
                      <a:pt x="1203255" y="1335331"/>
                      <a:pt x="1209959" y="1342017"/>
                      <a:pt x="1209959" y="1350255"/>
                    </a:cubicBezTo>
                    <a:lnTo>
                      <a:pt x="1209959" y="1355149"/>
                    </a:lnTo>
                    <a:cubicBezTo>
                      <a:pt x="1209959" y="1363387"/>
                      <a:pt x="1203255" y="1370073"/>
                      <a:pt x="1194995" y="1370073"/>
                    </a:cubicBezTo>
                    <a:close/>
                    <a:moveTo>
                      <a:pt x="1194995" y="1291039"/>
                    </a:moveTo>
                    <a:cubicBezTo>
                      <a:pt x="1186735" y="1291039"/>
                      <a:pt x="1180031" y="1284354"/>
                      <a:pt x="1180031" y="1276116"/>
                    </a:cubicBezTo>
                    <a:lnTo>
                      <a:pt x="1180031" y="1271221"/>
                    </a:lnTo>
                    <a:cubicBezTo>
                      <a:pt x="1180031" y="1262984"/>
                      <a:pt x="1186735" y="1256298"/>
                      <a:pt x="1194995" y="1256298"/>
                    </a:cubicBezTo>
                    <a:cubicBezTo>
                      <a:pt x="1203255" y="1256298"/>
                      <a:pt x="1209959" y="1262984"/>
                      <a:pt x="1209959" y="1271221"/>
                    </a:cubicBezTo>
                    <a:lnTo>
                      <a:pt x="1209959" y="1276116"/>
                    </a:lnTo>
                    <a:cubicBezTo>
                      <a:pt x="1209959" y="1284354"/>
                      <a:pt x="1203255" y="1291039"/>
                      <a:pt x="1194995" y="1291039"/>
                    </a:cubicBezTo>
                    <a:close/>
                    <a:moveTo>
                      <a:pt x="1194995" y="1212125"/>
                    </a:moveTo>
                    <a:cubicBezTo>
                      <a:pt x="1186735" y="1212125"/>
                      <a:pt x="1180031" y="1205440"/>
                      <a:pt x="1180031" y="1197202"/>
                    </a:cubicBezTo>
                    <a:lnTo>
                      <a:pt x="1180031" y="1192307"/>
                    </a:lnTo>
                    <a:cubicBezTo>
                      <a:pt x="1180031" y="1184070"/>
                      <a:pt x="1186735" y="1177384"/>
                      <a:pt x="1194995" y="1177384"/>
                    </a:cubicBezTo>
                    <a:cubicBezTo>
                      <a:pt x="1203255" y="1177384"/>
                      <a:pt x="1209959" y="1184070"/>
                      <a:pt x="1209959" y="1192307"/>
                    </a:cubicBezTo>
                    <a:lnTo>
                      <a:pt x="1209959" y="1197202"/>
                    </a:lnTo>
                    <a:cubicBezTo>
                      <a:pt x="1209959" y="1205440"/>
                      <a:pt x="1203255" y="1212125"/>
                      <a:pt x="1194995" y="1212125"/>
                    </a:cubicBezTo>
                    <a:close/>
                    <a:moveTo>
                      <a:pt x="719248" y="1206514"/>
                    </a:moveTo>
                    <a:lnTo>
                      <a:pt x="714340" y="1206514"/>
                    </a:lnTo>
                    <a:cubicBezTo>
                      <a:pt x="706080" y="1206514"/>
                      <a:pt x="699376" y="1199829"/>
                      <a:pt x="699376" y="1191591"/>
                    </a:cubicBezTo>
                    <a:cubicBezTo>
                      <a:pt x="699376" y="1183353"/>
                      <a:pt x="706080" y="1176668"/>
                      <a:pt x="714340" y="1176668"/>
                    </a:cubicBezTo>
                    <a:lnTo>
                      <a:pt x="719248" y="1176668"/>
                    </a:lnTo>
                    <a:cubicBezTo>
                      <a:pt x="727509" y="1176668"/>
                      <a:pt x="734213" y="1183353"/>
                      <a:pt x="734213" y="1191591"/>
                    </a:cubicBezTo>
                    <a:cubicBezTo>
                      <a:pt x="734213" y="1199829"/>
                      <a:pt x="727509" y="1206514"/>
                      <a:pt x="719248" y="1206514"/>
                    </a:cubicBezTo>
                    <a:close/>
                    <a:moveTo>
                      <a:pt x="640117" y="1206514"/>
                    </a:moveTo>
                    <a:lnTo>
                      <a:pt x="635208" y="1206514"/>
                    </a:lnTo>
                    <a:cubicBezTo>
                      <a:pt x="626948" y="1206514"/>
                      <a:pt x="620244" y="1199829"/>
                      <a:pt x="620244" y="1191591"/>
                    </a:cubicBezTo>
                    <a:cubicBezTo>
                      <a:pt x="620244" y="1183353"/>
                      <a:pt x="626948" y="1176668"/>
                      <a:pt x="635208" y="1176668"/>
                    </a:cubicBezTo>
                    <a:lnTo>
                      <a:pt x="640117" y="1176668"/>
                    </a:lnTo>
                    <a:cubicBezTo>
                      <a:pt x="648377" y="1176668"/>
                      <a:pt x="655081" y="1183353"/>
                      <a:pt x="655081" y="1191591"/>
                    </a:cubicBezTo>
                    <a:cubicBezTo>
                      <a:pt x="654961" y="1199829"/>
                      <a:pt x="648377" y="1206514"/>
                      <a:pt x="640117" y="1206514"/>
                    </a:cubicBezTo>
                    <a:close/>
                    <a:moveTo>
                      <a:pt x="798500" y="1206514"/>
                    </a:moveTo>
                    <a:lnTo>
                      <a:pt x="793591" y="1206514"/>
                    </a:lnTo>
                    <a:cubicBezTo>
                      <a:pt x="785331" y="1206514"/>
                      <a:pt x="778627" y="1199829"/>
                      <a:pt x="778627" y="1191591"/>
                    </a:cubicBezTo>
                    <a:cubicBezTo>
                      <a:pt x="778627" y="1183353"/>
                      <a:pt x="785331" y="1176668"/>
                      <a:pt x="793591" y="1176668"/>
                    </a:cubicBezTo>
                    <a:lnTo>
                      <a:pt x="798500" y="1176668"/>
                    </a:lnTo>
                    <a:cubicBezTo>
                      <a:pt x="806760" y="1176668"/>
                      <a:pt x="813464" y="1183353"/>
                      <a:pt x="813464" y="1191591"/>
                    </a:cubicBezTo>
                    <a:cubicBezTo>
                      <a:pt x="813464" y="1199829"/>
                      <a:pt x="806760" y="1206514"/>
                      <a:pt x="798500" y="1206514"/>
                    </a:cubicBezTo>
                    <a:close/>
                    <a:moveTo>
                      <a:pt x="560866" y="1204962"/>
                    </a:moveTo>
                    <a:cubicBezTo>
                      <a:pt x="560506" y="1204962"/>
                      <a:pt x="560147" y="1204962"/>
                      <a:pt x="559788" y="1204962"/>
                    </a:cubicBezTo>
                    <a:lnTo>
                      <a:pt x="554760" y="1204604"/>
                    </a:lnTo>
                    <a:cubicBezTo>
                      <a:pt x="546500" y="1203888"/>
                      <a:pt x="540394" y="1196725"/>
                      <a:pt x="541113" y="1188487"/>
                    </a:cubicBezTo>
                    <a:cubicBezTo>
                      <a:pt x="541831" y="1180249"/>
                      <a:pt x="549014" y="1174161"/>
                      <a:pt x="557274" y="1174877"/>
                    </a:cubicBezTo>
                    <a:lnTo>
                      <a:pt x="562063" y="1175235"/>
                    </a:lnTo>
                    <a:cubicBezTo>
                      <a:pt x="570323" y="1175832"/>
                      <a:pt x="576548" y="1182995"/>
                      <a:pt x="575830" y="1191233"/>
                    </a:cubicBezTo>
                    <a:cubicBezTo>
                      <a:pt x="575231" y="1198993"/>
                      <a:pt x="568647" y="1204962"/>
                      <a:pt x="560866" y="1204962"/>
                    </a:cubicBezTo>
                    <a:close/>
                    <a:moveTo>
                      <a:pt x="482572" y="1193859"/>
                    </a:moveTo>
                    <a:cubicBezTo>
                      <a:pt x="481495" y="1193859"/>
                      <a:pt x="480537" y="1193740"/>
                      <a:pt x="479460" y="1193501"/>
                    </a:cubicBezTo>
                    <a:lnTo>
                      <a:pt x="474551" y="1192427"/>
                    </a:lnTo>
                    <a:cubicBezTo>
                      <a:pt x="466530" y="1190636"/>
                      <a:pt x="461382" y="1182756"/>
                      <a:pt x="463178" y="1174638"/>
                    </a:cubicBezTo>
                    <a:cubicBezTo>
                      <a:pt x="464974" y="1166639"/>
                      <a:pt x="472875" y="1161506"/>
                      <a:pt x="481016" y="1163297"/>
                    </a:cubicBezTo>
                    <a:lnTo>
                      <a:pt x="485804" y="1164371"/>
                    </a:lnTo>
                    <a:cubicBezTo>
                      <a:pt x="493945" y="1166042"/>
                      <a:pt x="499093" y="1174041"/>
                      <a:pt x="497297" y="1182040"/>
                    </a:cubicBezTo>
                    <a:cubicBezTo>
                      <a:pt x="495621" y="1189084"/>
                      <a:pt x="489396" y="1193859"/>
                      <a:pt x="482572" y="1193859"/>
                    </a:cubicBezTo>
                    <a:close/>
                    <a:moveTo>
                      <a:pt x="406314" y="1172370"/>
                    </a:moveTo>
                    <a:cubicBezTo>
                      <a:pt x="404638" y="1172370"/>
                      <a:pt x="402962" y="1172131"/>
                      <a:pt x="401286" y="1171534"/>
                    </a:cubicBezTo>
                    <a:lnTo>
                      <a:pt x="396497" y="1169863"/>
                    </a:lnTo>
                    <a:cubicBezTo>
                      <a:pt x="388716" y="1166997"/>
                      <a:pt x="384765" y="1158402"/>
                      <a:pt x="387638" y="1150761"/>
                    </a:cubicBezTo>
                    <a:cubicBezTo>
                      <a:pt x="390511" y="1143001"/>
                      <a:pt x="399011" y="1139061"/>
                      <a:pt x="406793" y="1141926"/>
                    </a:cubicBezTo>
                    <a:lnTo>
                      <a:pt x="411342" y="1143598"/>
                    </a:lnTo>
                    <a:cubicBezTo>
                      <a:pt x="419123" y="1146344"/>
                      <a:pt x="423193" y="1154939"/>
                      <a:pt x="420440" y="1162700"/>
                    </a:cubicBezTo>
                    <a:cubicBezTo>
                      <a:pt x="418285" y="1168549"/>
                      <a:pt x="412539" y="1172370"/>
                      <a:pt x="406314" y="1172370"/>
                    </a:cubicBezTo>
                    <a:close/>
                    <a:moveTo>
                      <a:pt x="333766" y="1140852"/>
                    </a:moveTo>
                    <a:cubicBezTo>
                      <a:pt x="331492" y="1140852"/>
                      <a:pt x="329098" y="1140255"/>
                      <a:pt x="326823" y="1139181"/>
                    </a:cubicBezTo>
                    <a:lnTo>
                      <a:pt x="322394" y="1136793"/>
                    </a:lnTo>
                    <a:cubicBezTo>
                      <a:pt x="315091" y="1132973"/>
                      <a:pt x="312338" y="1123899"/>
                      <a:pt x="316168" y="1116617"/>
                    </a:cubicBezTo>
                    <a:cubicBezTo>
                      <a:pt x="319999" y="1109334"/>
                      <a:pt x="329098" y="1106588"/>
                      <a:pt x="336400" y="1110409"/>
                    </a:cubicBezTo>
                    <a:lnTo>
                      <a:pt x="340710" y="1112677"/>
                    </a:lnTo>
                    <a:cubicBezTo>
                      <a:pt x="348013" y="1116497"/>
                      <a:pt x="350886" y="1125451"/>
                      <a:pt x="347055" y="1132853"/>
                    </a:cubicBezTo>
                    <a:cubicBezTo>
                      <a:pt x="344421" y="1137987"/>
                      <a:pt x="339154" y="1140852"/>
                      <a:pt x="333766" y="1140852"/>
                    </a:cubicBezTo>
                    <a:close/>
                    <a:moveTo>
                      <a:pt x="1194995" y="1133092"/>
                    </a:moveTo>
                    <a:cubicBezTo>
                      <a:pt x="1186735" y="1133092"/>
                      <a:pt x="1180031" y="1126406"/>
                      <a:pt x="1180031" y="1118169"/>
                    </a:cubicBezTo>
                    <a:lnTo>
                      <a:pt x="1180031" y="1113274"/>
                    </a:lnTo>
                    <a:cubicBezTo>
                      <a:pt x="1180031" y="1105036"/>
                      <a:pt x="1186735" y="1098351"/>
                      <a:pt x="1194995" y="1098351"/>
                    </a:cubicBezTo>
                    <a:cubicBezTo>
                      <a:pt x="1203255" y="1098351"/>
                      <a:pt x="1209959" y="1105036"/>
                      <a:pt x="1209959" y="1113274"/>
                    </a:cubicBezTo>
                    <a:lnTo>
                      <a:pt x="1209959" y="1118169"/>
                    </a:lnTo>
                    <a:cubicBezTo>
                      <a:pt x="1209959" y="1126406"/>
                      <a:pt x="1203255" y="1133092"/>
                      <a:pt x="1194995" y="1133092"/>
                    </a:cubicBezTo>
                    <a:close/>
                    <a:moveTo>
                      <a:pt x="266128" y="1099903"/>
                    </a:moveTo>
                    <a:cubicBezTo>
                      <a:pt x="263135" y="1099903"/>
                      <a:pt x="260142" y="1099067"/>
                      <a:pt x="257508" y="1097157"/>
                    </a:cubicBezTo>
                    <a:lnTo>
                      <a:pt x="253318" y="1094172"/>
                    </a:lnTo>
                    <a:cubicBezTo>
                      <a:pt x="246614" y="1089397"/>
                      <a:pt x="245058" y="1080085"/>
                      <a:pt x="249846" y="1073399"/>
                    </a:cubicBezTo>
                    <a:cubicBezTo>
                      <a:pt x="254635" y="1066713"/>
                      <a:pt x="263973" y="1065161"/>
                      <a:pt x="270677" y="1069937"/>
                    </a:cubicBezTo>
                    <a:lnTo>
                      <a:pt x="274627" y="1072683"/>
                    </a:lnTo>
                    <a:cubicBezTo>
                      <a:pt x="281331" y="1077458"/>
                      <a:pt x="283007" y="1086770"/>
                      <a:pt x="278219" y="1093456"/>
                    </a:cubicBezTo>
                    <a:cubicBezTo>
                      <a:pt x="275465" y="1097754"/>
                      <a:pt x="270796" y="1099903"/>
                      <a:pt x="266128" y="1099903"/>
                    </a:cubicBezTo>
                    <a:close/>
                    <a:moveTo>
                      <a:pt x="1194995" y="1054059"/>
                    </a:moveTo>
                    <a:cubicBezTo>
                      <a:pt x="1186735" y="1054059"/>
                      <a:pt x="1180031" y="1047373"/>
                      <a:pt x="1180031" y="1039135"/>
                    </a:cubicBezTo>
                    <a:lnTo>
                      <a:pt x="1180031" y="1034240"/>
                    </a:lnTo>
                    <a:cubicBezTo>
                      <a:pt x="1180031" y="1026003"/>
                      <a:pt x="1186735" y="1019317"/>
                      <a:pt x="1194995" y="1019317"/>
                    </a:cubicBezTo>
                    <a:cubicBezTo>
                      <a:pt x="1203255" y="1019317"/>
                      <a:pt x="1209959" y="1026003"/>
                      <a:pt x="1209959" y="1034240"/>
                    </a:cubicBezTo>
                    <a:lnTo>
                      <a:pt x="1209959" y="1039135"/>
                    </a:lnTo>
                    <a:cubicBezTo>
                      <a:pt x="1209959" y="1047373"/>
                      <a:pt x="1203255" y="1054059"/>
                      <a:pt x="1194995" y="1054059"/>
                    </a:cubicBezTo>
                    <a:close/>
                    <a:moveTo>
                      <a:pt x="204594" y="1050358"/>
                    </a:moveTo>
                    <a:cubicBezTo>
                      <a:pt x="201003" y="1050358"/>
                      <a:pt x="197292" y="1049044"/>
                      <a:pt x="194418" y="1046418"/>
                    </a:cubicBezTo>
                    <a:lnTo>
                      <a:pt x="190707" y="1042956"/>
                    </a:lnTo>
                    <a:cubicBezTo>
                      <a:pt x="184721" y="1037345"/>
                      <a:pt x="184362" y="1027913"/>
                      <a:pt x="189989" y="1021824"/>
                    </a:cubicBezTo>
                    <a:cubicBezTo>
                      <a:pt x="195616" y="1015855"/>
                      <a:pt x="205073" y="1015497"/>
                      <a:pt x="211179" y="1021108"/>
                    </a:cubicBezTo>
                    <a:lnTo>
                      <a:pt x="214770" y="1024451"/>
                    </a:lnTo>
                    <a:cubicBezTo>
                      <a:pt x="220875" y="1030062"/>
                      <a:pt x="221235" y="1039493"/>
                      <a:pt x="215608" y="1045582"/>
                    </a:cubicBezTo>
                    <a:cubicBezTo>
                      <a:pt x="212615" y="1048686"/>
                      <a:pt x="208545" y="1050358"/>
                      <a:pt x="204594" y="1050358"/>
                    </a:cubicBezTo>
                    <a:close/>
                    <a:moveTo>
                      <a:pt x="150124" y="993052"/>
                    </a:moveTo>
                    <a:cubicBezTo>
                      <a:pt x="145814" y="993052"/>
                      <a:pt x="141504" y="991262"/>
                      <a:pt x="138631" y="987680"/>
                    </a:cubicBezTo>
                    <a:lnTo>
                      <a:pt x="135399" y="983740"/>
                    </a:lnTo>
                    <a:cubicBezTo>
                      <a:pt x="130132" y="977293"/>
                      <a:pt x="131209" y="967981"/>
                      <a:pt x="137554" y="962728"/>
                    </a:cubicBezTo>
                    <a:cubicBezTo>
                      <a:pt x="144019" y="957475"/>
                      <a:pt x="153356" y="958550"/>
                      <a:pt x="158624" y="964877"/>
                    </a:cubicBezTo>
                    <a:lnTo>
                      <a:pt x="161736" y="968578"/>
                    </a:lnTo>
                    <a:cubicBezTo>
                      <a:pt x="167004" y="974906"/>
                      <a:pt x="166046" y="984337"/>
                      <a:pt x="159701" y="989590"/>
                    </a:cubicBezTo>
                    <a:cubicBezTo>
                      <a:pt x="156948" y="991859"/>
                      <a:pt x="153476" y="993052"/>
                      <a:pt x="150124" y="993052"/>
                    </a:cubicBezTo>
                    <a:close/>
                    <a:moveTo>
                      <a:pt x="1194995" y="975025"/>
                    </a:moveTo>
                    <a:cubicBezTo>
                      <a:pt x="1186735" y="975025"/>
                      <a:pt x="1180031" y="968340"/>
                      <a:pt x="1180031" y="960102"/>
                    </a:cubicBezTo>
                    <a:lnTo>
                      <a:pt x="1180031" y="955207"/>
                    </a:lnTo>
                    <a:cubicBezTo>
                      <a:pt x="1180031" y="946969"/>
                      <a:pt x="1186735" y="940284"/>
                      <a:pt x="1194995" y="940284"/>
                    </a:cubicBezTo>
                    <a:cubicBezTo>
                      <a:pt x="1203255" y="940284"/>
                      <a:pt x="1209959" y="946969"/>
                      <a:pt x="1209959" y="955207"/>
                    </a:cubicBezTo>
                    <a:lnTo>
                      <a:pt x="1209959" y="960102"/>
                    </a:lnTo>
                    <a:cubicBezTo>
                      <a:pt x="1209959" y="968340"/>
                      <a:pt x="1203255" y="975025"/>
                      <a:pt x="1194995" y="975025"/>
                    </a:cubicBezTo>
                    <a:close/>
                    <a:moveTo>
                      <a:pt x="103914" y="928942"/>
                    </a:moveTo>
                    <a:cubicBezTo>
                      <a:pt x="98886" y="928942"/>
                      <a:pt x="94097" y="926435"/>
                      <a:pt x="91224" y="921899"/>
                    </a:cubicBezTo>
                    <a:lnTo>
                      <a:pt x="88590" y="917601"/>
                    </a:lnTo>
                    <a:cubicBezTo>
                      <a:pt x="84281" y="910557"/>
                      <a:pt x="86555" y="901364"/>
                      <a:pt x="93499" y="897066"/>
                    </a:cubicBezTo>
                    <a:cubicBezTo>
                      <a:pt x="100562" y="892768"/>
                      <a:pt x="109780" y="895037"/>
                      <a:pt x="114090" y="901961"/>
                    </a:cubicBezTo>
                    <a:lnTo>
                      <a:pt x="116604" y="906020"/>
                    </a:lnTo>
                    <a:cubicBezTo>
                      <a:pt x="121033" y="913064"/>
                      <a:pt x="118878" y="922257"/>
                      <a:pt x="111815" y="926555"/>
                    </a:cubicBezTo>
                    <a:cubicBezTo>
                      <a:pt x="109301" y="928226"/>
                      <a:pt x="106548" y="928942"/>
                      <a:pt x="103914" y="928942"/>
                    </a:cubicBezTo>
                    <a:close/>
                    <a:moveTo>
                      <a:pt x="1194995" y="895992"/>
                    </a:moveTo>
                    <a:cubicBezTo>
                      <a:pt x="1186735" y="895992"/>
                      <a:pt x="1180031" y="889306"/>
                      <a:pt x="1180031" y="881069"/>
                    </a:cubicBezTo>
                    <a:lnTo>
                      <a:pt x="1180031" y="876174"/>
                    </a:lnTo>
                    <a:cubicBezTo>
                      <a:pt x="1180031" y="867936"/>
                      <a:pt x="1186735" y="861251"/>
                      <a:pt x="1194995" y="861251"/>
                    </a:cubicBezTo>
                    <a:cubicBezTo>
                      <a:pt x="1203255" y="861251"/>
                      <a:pt x="1209959" y="867936"/>
                      <a:pt x="1209959" y="876174"/>
                    </a:cubicBezTo>
                    <a:lnTo>
                      <a:pt x="1209959" y="881069"/>
                    </a:lnTo>
                    <a:cubicBezTo>
                      <a:pt x="1209959" y="889306"/>
                      <a:pt x="1203255" y="895992"/>
                      <a:pt x="1194995" y="895992"/>
                    </a:cubicBezTo>
                    <a:close/>
                    <a:moveTo>
                      <a:pt x="66563" y="859340"/>
                    </a:moveTo>
                    <a:cubicBezTo>
                      <a:pt x="60817" y="859340"/>
                      <a:pt x="55429" y="856117"/>
                      <a:pt x="52916" y="850506"/>
                    </a:cubicBezTo>
                    <a:lnTo>
                      <a:pt x="50880" y="845850"/>
                    </a:lnTo>
                    <a:cubicBezTo>
                      <a:pt x="47528" y="838328"/>
                      <a:pt x="51000" y="829494"/>
                      <a:pt x="58542" y="826151"/>
                    </a:cubicBezTo>
                    <a:cubicBezTo>
                      <a:pt x="66084" y="822808"/>
                      <a:pt x="74943" y="826270"/>
                      <a:pt x="78295" y="833792"/>
                    </a:cubicBezTo>
                    <a:lnTo>
                      <a:pt x="80210" y="838209"/>
                    </a:lnTo>
                    <a:cubicBezTo>
                      <a:pt x="83562" y="845730"/>
                      <a:pt x="80210" y="854565"/>
                      <a:pt x="72668" y="857908"/>
                    </a:cubicBezTo>
                    <a:cubicBezTo>
                      <a:pt x="70753" y="858863"/>
                      <a:pt x="68598" y="859340"/>
                      <a:pt x="66563" y="859340"/>
                    </a:cubicBezTo>
                    <a:close/>
                    <a:moveTo>
                      <a:pt x="1194995" y="816958"/>
                    </a:moveTo>
                    <a:cubicBezTo>
                      <a:pt x="1186735" y="816958"/>
                      <a:pt x="1180031" y="810273"/>
                      <a:pt x="1180031" y="802035"/>
                    </a:cubicBezTo>
                    <a:lnTo>
                      <a:pt x="1180031" y="797140"/>
                    </a:lnTo>
                    <a:cubicBezTo>
                      <a:pt x="1180031" y="788903"/>
                      <a:pt x="1186735" y="782217"/>
                      <a:pt x="1194995" y="782217"/>
                    </a:cubicBezTo>
                    <a:cubicBezTo>
                      <a:pt x="1203255" y="782217"/>
                      <a:pt x="1209959" y="788903"/>
                      <a:pt x="1209959" y="797140"/>
                    </a:cubicBezTo>
                    <a:lnTo>
                      <a:pt x="1209959" y="802035"/>
                    </a:lnTo>
                    <a:cubicBezTo>
                      <a:pt x="1209959" y="810273"/>
                      <a:pt x="1203255" y="816958"/>
                      <a:pt x="1194995" y="816958"/>
                    </a:cubicBezTo>
                    <a:close/>
                    <a:moveTo>
                      <a:pt x="39029" y="785202"/>
                    </a:moveTo>
                    <a:cubicBezTo>
                      <a:pt x="32564" y="785202"/>
                      <a:pt x="26578" y="781023"/>
                      <a:pt x="24663" y="774457"/>
                    </a:cubicBezTo>
                    <a:lnTo>
                      <a:pt x="23226" y="769562"/>
                    </a:lnTo>
                    <a:cubicBezTo>
                      <a:pt x="20952" y="761683"/>
                      <a:pt x="25501" y="753326"/>
                      <a:pt x="33522" y="751057"/>
                    </a:cubicBezTo>
                    <a:cubicBezTo>
                      <a:pt x="41423" y="748789"/>
                      <a:pt x="49803" y="753326"/>
                      <a:pt x="52077" y="761325"/>
                    </a:cubicBezTo>
                    <a:lnTo>
                      <a:pt x="53394" y="765981"/>
                    </a:lnTo>
                    <a:cubicBezTo>
                      <a:pt x="55789" y="773860"/>
                      <a:pt x="51240" y="782217"/>
                      <a:pt x="43338" y="784485"/>
                    </a:cubicBezTo>
                    <a:cubicBezTo>
                      <a:pt x="41902" y="784963"/>
                      <a:pt x="40465" y="785202"/>
                      <a:pt x="39029" y="785202"/>
                    </a:cubicBezTo>
                    <a:close/>
                    <a:moveTo>
                      <a:pt x="1194995" y="737925"/>
                    </a:moveTo>
                    <a:cubicBezTo>
                      <a:pt x="1186735" y="737925"/>
                      <a:pt x="1180031" y="731239"/>
                      <a:pt x="1180031" y="723002"/>
                    </a:cubicBezTo>
                    <a:lnTo>
                      <a:pt x="1180031" y="718107"/>
                    </a:lnTo>
                    <a:cubicBezTo>
                      <a:pt x="1180031" y="709869"/>
                      <a:pt x="1186735" y="703184"/>
                      <a:pt x="1194995" y="703184"/>
                    </a:cubicBezTo>
                    <a:cubicBezTo>
                      <a:pt x="1203255" y="703184"/>
                      <a:pt x="1209959" y="709869"/>
                      <a:pt x="1209959" y="718107"/>
                    </a:cubicBezTo>
                    <a:lnTo>
                      <a:pt x="1209959" y="723002"/>
                    </a:lnTo>
                    <a:cubicBezTo>
                      <a:pt x="1209959" y="731239"/>
                      <a:pt x="1203255" y="737925"/>
                      <a:pt x="1194995" y="737925"/>
                    </a:cubicBezTo>
                    <a:close/>
                    <a:moveTo>
                      <a:pt x="21790" y="708198"/>
                    </a:moveTo>
                    <a:cubicBezTo>
                      <a:pt x="14487" y="708198"/>
                      <a:pt x="8142" y="702945"/>
                      <a:pt x="7065" y="695543"/>
                    </a:cubicBezTo>
                    <a:lnTo>
                      <a:pt x="6346" y="690529"/>
                    </a:lnTo>
                    <a:cubicBezTo>
                      <a:pt x="5149" y="682411"/>
                      <a:pt x="10895" y="674770"/>
                      <a:pt x="19036" y="673576"/>
                    </a:cubicBezTo>
                    <a:cubicBezTo>
                      <a:pt x="27177" y="672382"/>
                      <a:pt x="34838" y="678113"/>
                      <a:pt x="36036" y="686231"/>
                    </a:cubicBezTo>
                    <a:lnTo>
                      <a:pt x="36754" y="691006"/>
                    </a:lnTo>
                    <a:cubicBezTo>
                      <a:pt x="37951" y="699125"/>
                      <a:pt x="32444" y="706765"/>
                      <a:pt x="24184" y="708079"/>
                    </a:cubicBezTo>
                    <a:cubicBezTo>
                      <a:pt x="23346" y="708079"/>
                      <a:pt x="22508" y="708198"/>
                      <a:pt x="21790" y="708198"/>
                    </a:cubicBezTo>
                    <a:close/>
                    <a:moveTo>
                      <a:pt x="1194995" y="658892"/>
                    </a:moveTo>
                    <a:cubicBezTo>
                      <a:pt x="1186735" y="658892"/>
                      <a:pt x="1180031" y="652206"/>
                      <a:pt x="1180031" y="643968"/>
                    </a:cubicBezTo>
                    <a:lnTo>
                      <a:pt x="1180031" y="639074"/>
                    </a:lnTo>
                    <a:cubicBezTo>
                      <a:pt x="1180031" y="630836"/>
                      <a:pt x="1186735" y="624150"/>
                      <a:pt x="1194995" y="624150"/>
                    </a:cubicBezTo>
                    <a:cubicBezTo>
                      <a:pt x="1203255" y="624150"/>
                      <a:pt x="1209959" y="630836"/>
                      <a:pt x="1209959" y="639074"/>
                    </a:cubicBezTo>
                    <a:lnTo>
                      <a:pt x="1209959" y="643968"/>
                    </a:lnTo>
                    <a:cubicBezTo>
                      <a:pt x="1209959" y="652206"/>
                      <a:pt x="1203255" y="658892"/>
                      <a:pt x="1194995" y="658892"/>
                    </a:cubicBezTo>
                    <a:close/>
                    <a:moveTo>
                      <a:pt x="15086" y="629523"/>
                    </a:moveTo>
                    <a:cubicBezTo>
                      <a:pt x="6945" y="629523"/>
                      <a:pt x="241" y="623076"/>
                      <a:pt x="121" y="614838"/>
                    </a:cubicBezTo>
                    <a:lnTo>
                      <a:pt x="2" y="609824"/>
                    </a:lnTo>
                    <a:cubicBezTo>
                      <a:pt x="-118" y="601586"/>
                      <a:pt x="6586" y="594782"/>
                      <a:pt x="14846" y="594782"/>
                    </a:cubicBezTo>
                    <a:cubicBezTo>
                      <a:pt x="22987" y="594543"/>
                      <a:pt x="29930" y="601348"/>
                      <a:pt x="29930" y="609585"/>
                    </a:cubicBezTo>
                    <a:lnTo>
                      <a:pt x="30050" y="614361"/>
                    </a:lnTo>
                    <a:cubicBezTo>
                      <a:pt x="30170" y="622598"/>
                      <a:pt x="23585" y="629403"/>
                      <a:pt x="15325" y="629523"/>
                    </a:cubicBezTo>
                    <a:cubicBezTo>
                      <a:pt x="15205" y="629523"/>
                      <a:pt x="15086" y="629523"/>
                      <a:pt x="15086" y="629523"/>
                    </a:cubicBezTo>
                    <a:close/>
                    <a:moveTo>
                      <a:pt x="1193678" y="579978"/>
                    </a:moveTo>
                    <a:cubicBezTo>
                      <a:pt x="1185897" y="579978"/>
                      <a:pt x="1179312" y="573889"/>
                      <a:pt x="1178714" y="566010"/>
                    </a:cubicBezTo>
                    <a:lnTo>
                      <a:pt x="1178355" y="561234"/>
                    </a:lnTo>
                    <a:cubicBezTo>
                      <a:pt x="1177756" y="552996"/>
                      <a:pt x="1183981" y="545833"/>
                      <a:pt x="1192241" y="545236"/>
                    </a:cubicBezTo>
                    <a:cubicBezTo>
                      <a:pt x="1200502" y="544639"/>
                      <a:pt x="1207685" y="550848"/>
                      <a:pt x="1208284" y="559085"/>
                    </a:cubicBezTo>
                    <a:lnTo>
                      <a:pt x="1208643" y="564099"/>
                    </a:lnTo>
                    <a:cubicBezTo>
                      <a:pt x="1209121" y="572337"/>
                      <a:pt x="1202896" y="579381"/>
                      <a:pt x="1194636" y="579978"/>
                    </a:cubicBezTo>
                    <a:cubicBezTo>
                      <a:pt x="1194397" y="579978"/>
                      <a:pt x="1194037" y="579978"/>
                      <a:pt x="1193678" y="579978"/>
                    </a:cubicBezTo>
                    <a:close/>
                    <a:moveTo>
                      <a:pt x="18797" y="550728"/>
                    </a:moveTo>
                    <a:cubicBezTo>
                      <a:pt x="18198" y="550728"/>
                      <a:pt x="17600" y="550728"/>
                      <a:pt x="17121" y="550609"/>
                    </a:cubicBezTo>
                    <a:cubicBezTo>
                      <a:pt x="8860" y="549654"/>
                      <a:pt x="2994" y="542252"/>
                      <a:pt x="3952" y="534134"/>
                    </a:cubicBezTo>
                    <a:lnTo>
                      <a:pt x="4551" y="529119"/>
                    </a:lnTo>
                    <a:cubicBezTo>
                      <a:pt x="5508" y="520882"/>
                      <a:pt x="13050" y="515151"/>
                      <a:pt x="21191" y="516106"/>
                    </a:cubicBezTo>
                    <a:cubicBezTo>
                      <a:pt x="29451" y="517061"/>
                      <a:pt x="35198" y="524583"/>
                      <a:pt x="34240" y="532701"/>
                    </a:cubicBezTo>
                    <a:lnTo>
                      <a:pt x="33641" y="537476"/>
                    </a:lnTo>
                    <a:cubicBezTo>
                      <a:pt x="32803" y="545117"/>
                      <a:pt x="26339" y="550728"/>
                      <a:pt x="18797" y="550728"/>
                    </a:cubicBezTo>
                    <a:close/>
                    <a:moveTo>
                      <a:pt x="1183383" y="501661"/>
                    </a:moveTo>
                    <a:cubicBezTo>
                      <a:pt x="1176439" y="501661"/>
                      <a:pt x="1170094" y="496766"/>
                      <a:pt x="1168777" y="489722"/>
                    </a:cubicBezTo>
                    <a:lnTo>
                      <a:pt x="1167820" y="485066"/>
                    </a:lnTo>
                    <a:cubicBezTo>
                      <a:pt x="1166144" y="476948"/>
                      <a:pt x="1171291" y="469068"/>
                      <a:pt x="1179432" y="467397"/>
                    </a:cubicBezTo>
                    <a:cubicBezTo>
                      <a:pt x="1187573" y="465725"/>
                      <a:pt x="1195474" y="470859"/>
                      <a:pt x="1197150" y="478977"/>
                    </a:cubicBezTo>
                    <a:lnTo>
                      <a:pt x="1198227" y="483992"/>
                    </a:lnTo>
                    <a:cubicBezTo>
                      <a:pt x="1199903" y="492110"/>
                      <a:pt x="1194636" y="499989"/>
                      <a:pt x="1186495" y="501541"/>
                    </a:cubicBezTo>
                    <a:cubicBezTo>
                      <a:pt x="1185298" y="501661"/>
                      <a:pt x="1184341" y="501661"/>
                      <a:pt x="1183383" y="501661"/>
                    </a:cubicBezTo>
                    <a:close/>
                    <a:moveTo>
                      <a:pt x="33043" y="473008"/>
                    </a:moveTo>
                    <a:cubicBezTo>
                      <a:pt x="31846" y="473008"/>
                      <a:pt x="30529" y="472889"/>
                      <a:pt x="29332" y="472531"/>
                    </a:cubicBezTo>
                    <a:cubicBezTo>
                      <a:pt x="21311" y="470501"/>
                      <a:pt x="16522" y="462383"/>
                      <a:pt x="18557" y="454384"/>
                    </a:cubicBezTo>
                    <a:lnTo>
                      <a:pt x="19874" y="449489"/>
                    </a:lnTo>
                    <a:cubicBezTo>
                      <a:pt x="22029" y="441490"/>
                      <a:pt x="30170" y="436715"/>
                      <a:pt x="38191" y="438864"/>
                    </a:cubicBezTo>
                    <a:cubicBezTo>
                      <a:pt x="46212" y="441013"/>
                      <a:pt x="51000" y="449131"/>
                      <a:pt x="48845" y="457130"/>
                    </a:cubicBezTo>
                    <a:lnTo>
                      <a:pt x="47648" y="461786"/>
                    </a:lnTo>
                    <a:cubicBezTo>
                      <a:pt x="45733" y="468591"/>
                      <a:pt x="39747" y="473008"/>
                      <a:pt x="33043" y="473008"/>
                    </a:cubicBezTo>
                    <a:close/>
                    <a:moveTo>
                      <a:pt x="1162552" y="425492"/>
                    </a:moveTo>
                    <a:cubicBezTo>
                      <a:pt x="1156327" y="425492"/>
                      <a:pt x="1150581" y="421672"/>
                      <a:pt x="1148426" y="415464"/>
                    </a:cubicBezTo>
                    <a:lnTo>
                      <a:pt x="1146870" y="410927"/>
                    </a:lnTo>
                    <a:cubicBezTo>
                      <a:pt x="1144116" y="403167"/>
                      <a:pt x="1148186" y="394572"/>
                      <a:pt x="1155968" y="391826"/>
                    </a:cubicBezTo>
                    <a:cubicBezTo>
                      <a:pt x="1163750" y="389080"/>
                      <a:pt x="1172369" y="393139"/>
                      <a:pt x="1175122" y="400899"/>
                    </a:cubicBezTo>
                    <a:lnTo>
                      <a:pt x="1176798" y="405674"/>
                    </a:lnTo>
                    <a:cubicBezTo>
                      <a:pt x="1179552" y="413435"/>
                      <a:pt x="1175362" y="421911"/>
                      <a:pt x="1167580" y="424657"/>
                    </a:cubicBezTo>
                    <a:cubicBezTo>
                      <a:pt x="1165904" y="425254"/>
                      <a:pt x="1164228" y="425492"/>
                      <a:pt x="1162552" y="425492"/>
                    </a:cubicBezTo>
                    <a:close/>
                    <a:moveTo>
                      <a:pt x="57584" y="398034"/>
                    </a:moveTo>
                    <a:cubicBezTo>
                      <a:pt x="55669" y="398034"/>
                      <a:pt x="53873" y="397676"/>
                      <a:pt x="51958" y="396959"/>
                    </a:cubicBezTo>
                    <a:cubicBezTo>
                      <a:pt x="44296" y="393855"/>
                      <a:pt x="40585" y="385140"/>
                      <a:pt x="43697" y="377499"/>
                    </a:cubicBezTo>
                    <a:lnTo>
                      <a:pt x="45613" y="372843"/>
                    </a:lnTo>
                    <a:cubicBezTo>
                      <a:pt x="48725" y="365203"/>
                      <a:pt x="57584" y="361621"/>
                      <a:pt x="65126" y="364725"/>
                    </a:cubicBezTo>
                    <a:cubicBezTo>
                      <a:pt x="72788" y="367829"/>
                      <a:pt x="76380" y="376544"/>
                      <a:pt x="73267" y="384185"/>
                    </a:cubicBezTo>
                    <a:lnTo>
                      <a:pt x="71471" y="388602"/>
                    </a:lnTo>
                    <a:cubicBezTo>
                      <a:pt x="69077" y="394452"/>
                      <a:pt x="63570" y="398034"/>
                      <a:pt x="57584" y="398034"/>
                    </a:cubicBezTo>
                    <a:close/>
                    <a:moveTo>
                      <a:pt x="1131666" y="352787"/>
                    </a:moveTo>
                    <a:cubicBezTo>
                      <a:pt x="1126159" y="352787"/>
                      <a:pt x="1120892" y="349802"/>
                      <a:pt x="1118258" y="344549"/>
                    </a:cubicBezTo>
                    <a:lnTo>
                      <a:pt x="1116103" y="340251"/>
                    </a:lnTo>
                    <a:cubicBezTo>
                      <a:pt x="1112272" y="332969"/>
                      <a:pt x="1115145" y="323895"/>
                      <a:pt x="1122568" y="320194"/>
                    </a:cubicBezTo>
                    <a:cubicBezTo>
                      <a:pt x="1129870" y="316374"/>
                      <a:pt x="1138969" y="319239"/>
                      <a:pt x="1142680" y="326641"/>
                    </a:cubicBezTo>
                    <a:lnTo>
                      <a:pt x="1144954" y="331178"/>
                    </a:lnTo>
                    <a:cubicBezTo>
                      <a:pt x="1148665" y="338580"/>
                      <a:pt x="1145792" y="347534"/>
                      <a:pt x="1138370" y="351235"/>
                    </a:cubicBezTo>
                    <a:cubicBezTo>
                      <a:pt x="1136335" y="352309"/>
                      <a:pt x="1133940" y="352787"/>
                      <a:pt x="1131666" y="352787"/>
                    </a:cubicBezTo>
                    <a:close/>
                    <a:moveTo>
                      <a:pt x="92062" y="326999"/>
                    </a:moveTo>
                    <a:cubicBezTo>
                      <a:pt x="89548" y="326999"/>
                      <a:pt x="87034" y="326402"/>
                      <a:pt x="84640" y="325089"/>
                    </a:cubicBezTo>
                    <a:cubicBezTo>
                      <a:pt x="77457" y="321030"/>
                      <a:pt x="74943" y="311837"/>
                      <a:pt x="79013" y="304793"/>
                    </a:cubicBezTo>
                    <a:lnTo>
                      <a:pt x="81527" y="300376"/>
                    </a:lnTo>
                    <a:cubicBezTo>
                      <a:pt x="85717" y="293213"/>
                      <a:pt x="94816" y="290825"/>
                      <a:pt x="101998" y="295004"/>
                    </a:cubicBezTo>
                    <a:cubicBezTo>
                      <a:pt x="109181" y="299182"/>
                      <a:pt x="111576" y="308256"/>
                      <a:pt x="107386" y="315419"/>
                    </a:cubicBezTo>
                    <a:lnTo>
                      <a:pt x="104991" y="319597"/>
                    </a:lnTo>
                    <a:cubicBezTo>
                      <a:pt x="102358" y="324373"/>
                      <a:pt x="97330" y="326999"/>
                      <a:pt x="92062" y="326999"/>
                    </a:cubicBezTo>
                    <a:close/>
                    <a:moveTo>
                      <a:pt x="1091202" y="284856"/>
                    </a:moveTo>
                    <a:cubicBezTo>
                      <a:pt x="1086414" y="284856"/>
                      <a:pt x="1081745" y="282588"/>
                      <a:pt x="1078872" y="278409"/>
                    </a:cubicBezTo>
                    <a:lnTo>
                      <a:pt x="1076118" y="274470"/>
                    </a:lnTo>
                    <a:cubicBezTo>
                      <a:pt x="1071330" y="267665"/>
                      <a:pt x="1073006" y="258472"/>
                      <a:pt x="1079829" y="253696"/>
                    </a:cubicBezTo>
                    <a:cubicBezTo>
                      <a:pt x="1086533" y="248921"/>
                      <a:pt x="1095871" y="250592"/>
                      <a:pt x="1100660" y="257397"/>
                    </a:cubicBezTo>
                    <a:lnTo>
                      <a:pt x="1103533" y="261576"/>
                    </a:lnTo>
                    <a:cubicBezTo>
                      <a:pt x="1108202" y="268381"/>
                      <a:pt x="1106526" y="277693"/>
                      <a:pt x="1099702" y="282349"/>
                    </a:cubicBezTo>
                    <a:cubicBezTo>
                      <a:pt x="1097188" y="284020"/>
                      <a:pt x="1094195" y="284856"/>
                      <a:pt x="1091202" y="284856"/>
                    </a:cubicBezTo>
                    <a:close/>
                    <a:moveTo>
                      <a:pt x="135758" y="261218"/>
                    </a:moveTo>
                    <a:cubicBezTo>
                      <a:pt x="132646" y="261218"/>
                      <a:pt x="129413" y="260263"/>
                      <a:pt x="126660" y="258114"/>
                    </a:cubicBezTo>
                    <a:cubicBezTo>
                      <a:pt x="120076" y="253099"/>
                      <a:pt x="118878" y="243787"/>
                      <a:pt x="123906" y="237221"/>
                    </a:cubicBezTo>
                    <a:lnTo>
                      <a:pt x="127019" y="233162"/>
                    </a:lnTo>
                    <a:cubicBezTo>
                      <a:pt x="132047" y="226596"/>
                      <a:pt x="141504" y="225521"/>
                      <a:pt x="147969" y="230536"/>
                    </a:cubicBezTo>
                    <a:cubicBezTo>
                      <a:pt x="154434" y="235550"/>
                      <a:pt x="155631" y="244981"/>
                      <a:pt x="150603" y="251428"/>
                    </a:cubicBezTo>
                    <a:lnTo>
                      <a:pt x="147610" y="255248"/>
                    </a:lnTo>
                    <a:cubicBezTo>
                      <a:pt x="144737" y="259188"/>
                      <a:pt x="140307" y="261218"/>
                      <a:pt x="135758" y="261218"/>
                    </a:cubicBezTo>
                    <a:close/>
                    <a:moveTo>
                      <a:pt x="1042119" y="223014"/>
                    </a:moveTo>
                    <a:cubicBezTo>
                      <a:pt x="1038049" y="223014"/>
                      <a:pt x="1033979" y="221343"/>
                      <a:pt x="1030986" y="218119"/>
                    </a:cubicBezTo>
                    <a:lnTo>
                      <a:pt x="1027753" y="214538"/>
                    </a:lnTo>
                    <a:cubicBezTo>
                      <a:pt x="1022127" y="208449"/>
                      <a:pt x="1022486" y="199018"/>
                      <a:pt x="1028591" y="193407"/>
                    </a:cubicBezTo>
                    <a:cubicBezTo>
                      <a:pt x="1034697" y="187795"/>
                      <a:pt x="1044154" y="188154"/>
                      <a:pt x="1049781" y="194242"/>
                    </a:cubicBezTo>
                    <a:lnTo>
                      <a:pt x="1053253" y="197943"/>
                    </a:lnTo>
                    <a:cubicBezTo>
                      <a:pt x="1058759" y="204032"/>
                      <a:pt x="1058281" y="213463"/>
                      <a:pt x="1052175" y="219075"/>
                    </a:cubicBezTo>
                    <a:cubicBezTo>
                      <a:pt x="1049302" y="221701"/>
                      <a:pt x="1045711" y="223014"/>
                      <a:pt x="1042119" y="223014"/>
                    </a:cubicBezTo>
                    <a:close/>
                    <a:moveTo>
                      <a:pt x="187954" y="201883"/>
                    </a:moveTo>
                    <a:cubicBezTo>
                      <a:pt x="184123" y="201883"/>
                      <a:pt x="180292" y="200450"/>
                      <a:pt x="177419" y="197466"/>
                    </a:cubicBezTo>
                    <a:cubicBezTo>
                      <a:pt x="171553" y="191616"/>
                      <a:pt x="171553" y="182184"/>
                      <a:pt x="177419" y="176334"/>
                    </a:cubicBezTo>
                    <a:lnTo>
                      <a:pt x="181010" y="172753"/>
                    </a:lnTo>
                    <a:cubicBezTo>
                      <a:pt x="186876" y="167022"/>
                      <a:pt x="196334" y="167022"/>
                      <a:pt x="202200" y="172872"/>
                    </a:cubicBezTo>
                    <a:cubicBezTo>
                      <a:pt x="207946" y="178722"/>
                      <a:pt x="207946" y="188154"/>
                      <a:pt x="202080" y="194003"/>
                    </a:cubicBezTo>
                    <a:lnTo>
                      <a:pt x="198608" y="197346"/>
                    </a:lnTo>
                    <a:cubicBezTo>
                      <a:pt x="195616" y="200450"/>
                      <a:pt x="191785" y="201883"/>
                      <a:pt x="187954" y="201883"/>
                    </a:cubicBezTo>
                    <a:close/>
                    <a:moveTo>
                      <a:pt x="985135" y="168216"/>
                    </a:moveTo>
                    <a:cubicBezTo>
                      <a:pt x="981783" y="168216"/>
                      <a:pt x="978311" y="167022"/>
                      <a:pt x="975438" y="164754"/>
                    </a:cubicBezTo>
                    <a:lnTo>
                      <a:pt x="971727" y="161650"/>
                    </a:lnTo>
                    <a:cubicBezTo>
                      <a:pt x="965382" y="156397"/>
                      <a:pt x="964544" y="146966"/>
                      <a:pt x="969811" y="140638"/>
                    </a:cubicBezTo>
                    <a:cubicBezTo>
                      <a:pt x="975079" y="134311"/>
                      <a:pt x="984536" y="133475"/>
                      <a:pt x="990881" y="138728"/>
                    </a:cubicBezTo>
                    <a:lnTo>
                      <a:pt x="994832" y="141951"/>
                    </a:lnTo>
                    <a:cubicBezTo>
                      <a:pt x="1001177" y="147324"/>
                      <a:pt x="1001895" y="156636"/>
                      <a:pt x="996627" y="162963"/>
                    </a:cubicBezTo>
                    <a:cubicBezTo>
                      <a:pt x="993635" y="166425"/>
                      <a:pt x="989325" y="168216"/>
                      <a:pt x="985135" y="168216"/>
                    </a:cubicBezTo>
                    <a:close/>
                    <a:moveTo>
                      <a:pt x="247572" y="149950"/>
                    </a:moveTo>
                    <a:cubicBezTo>
                      <a:pt x="243023" y="149950"/>
                      <a:pt x="238593" y="147921"/>
                      <a:pt x="235600" y="144100"/>
                    </a:cubicBezTo>
                    <a:cubicBezTo>
                      <a:pt x="230572" y="137534"/>
                      <a:pt x="231889" y="128222"/>
                      <a:pt x="238474" y="123208"/>
                    </a:cubicBezTo>
                    <a:lnTo>
                      <a:pt x="242544" y="120104"/>
                    </a:lnTo>
                    <a:cubicBezTo>
                      <a:pt x="249128" y="115209"/>
                      <a:pt x="258586" y="116522"/>
                      <a:pt x="263494" y="123088"/>
                    </a:cubicBezTo>
                    <a:cubicBezTo>
                      <a:pt x="268402" y="129655"/>
                      <a:pt x="267085" y="139086"/>
                      <a:pt x="260501" y="143981"/>
                    </a:cubicBezTo>
                    <a:lnTo>
                      <a:pt x="256670" y="146846"/>
                    </a:lnTo>
                    <a:cubicBezTo>
                      <a:pt x="253917" y="148995"/>
                      <a:pt x="250684" y="149950"/>
                      <a:pt x="247572" y="149950"/>
                    </a:cubicBezTo>
                    <a:close/>
                    <a:moveTo>
                      <a:pt x="921327" y="121417"/>
                    </a:moveTo>
                    <a:cubicBezTo>
                      <a:pt x="918573" y="121417"/>
                      <a:pt x="915820" y="120701"/>
                      <a:pt x="913306" y="119029"/>
                    </a:cubicBezTo>
                    <a:lnTo>
                      <a:pt x="909236" y="116522"/>
                    </a:lnTo>
                    <a:cubicBezTo>
                      <a:pt x="902173" y="112105"/>
                      <a:pt x="900137" y="102912"/>
                      <a:pt x="904447" y="95988"/>
                    </a:cubicBezTo>
                    <a:cubicBezTo>
                      <a:pt x="908877" y="88944"/>
                      <a:pt x="918095" y="86914"/>
                      <a:pt x="925038" y="91212"/>
                    </a:cubicBezTo>
                    <a:lnTo>
                      <a:pt x="929348" y="93958"/>
                    </a:lnTo>
                    <a:cubicBezTo>
                      <a:pt x="936291" y="98375"/>
                      <a:pt x="938326" y="107568"/>
                      <a:pt x="933897" y="114612"/>
                    </a:cubicBezTo>
                    <a:cubicBezTo>
                      <a:pt x="931143" y="119029"/>
                      <a:pt x="926235" y="121417"/>
                      <a:pt x="921327" y="121417"/>
                    </a:cubicBezTo>
                    <a:close/>
                    <a:moveTo>
                      <a:pt x="313654" y="106374"/>
                    </a:moveTo>
                    <a:cubicBezTo>
                      <a:pt x="308507" y="106374"/>
                      <a:pt x="303359" y="103628"/>
                      <a:pt x="300606" y="98853"/>
                    </a:cubicBezTo>
                    <a:cubicBezTo>
                      <a:pt x="296535" y="91690"/>
                      <a:pt x="299049" y="82617"/>
                      <a:pt x="306232" y="78557"/>
                    </a:cubicBezTo>
                    <a:lnTo>
                      <a:pt x="310662" y="76050"/>
                    </a:lnTo>
                    <a:cubicBezTo>
                      <a:pt x="317845" y="71991"/>
                      <a:pt x="326943" y="74618"/>
                      <a:pt x="331013" y="81781"/>
                    </a:cubicBezTo>
                    <a:cubicBezTo>
                      <a:pt x="335083" y="88944"/>
                      <a:pt x="332450" y="98017"/>
                      <a:pt x="325267" y="102076"/>
                    </a:cubicBezTo>
                    <a:lnTo>
                      <a:pt x="321077" y="104464"/>
                    </a:lnTo>
                    <a:cubicBezTo>
                      <a:pt x="318682" y="105777"/>
                      <a:pt x="316168" y="106374"/>
                      <a:pt x="313654" y="106374"/>
                    </a:cubicBezTo>
                    <a:close/>
                    <a:moveTo>
                      <a:pt x="851892" y="83691"/>
                    </a:moveTo>
                    <a:cubicBezTo>
                      <a:pt x="849737" y="83691"/>
                      <a:pt x="847702" y="83214"/>
                      <a:pt x="845667" y="82258"/>
                    </a:cubicBezTo>
                    <a:lnTo>
                      <a:pt x="841238" y="80229"/>
                    </a:lnTo>
                    <a:cubicBezTo>
                      <a:pt x="833696" y="76767"/>
                      <a:pt x="830344" y="67932"/>
                      <a:pt x="833816" y="60530"/>
                    </a:cubicBezTo>
                    <a:cubicBezTo>
                      <a:pt x="837168" y="53009"/>
                      <a:pt x="846146" y="49666"/>
                      <a:pt x="853568" y="53128"/>
                    </a:cubicBezTo>
                    <a:lnTo>
                      <a:pt x="858118" y="55158"/>
                    </a:lnTo>
                    <a:cubicBezTo>
                      <a:pt x="865659" y="58620"/>
                      <a:pt x="868892" y="67455"/>
                      <a:pt x="865420" y="74976"/>
                    </a:cubicBezTo>
                    <a:cubicBezTo>
                      <a:pt x="863026" y="80468"/>
                      <a:pt x="857519" y="83691"/>
                      <a:pt x="851892" y="83691"/>
                    </a:cubicBezTo>
                    <a:close/>
                    <a:moveTo>
                      <a:pt x="384885" y="71991"/>
                    </a:moveTo>
                    <a:cubicBezTo>
                      <a:pt x="378899" y="71991"/>
                      <a:pt x="373392" y="68410"/>
                      <a:pt x="370998" y="62679"/>
                    </a:cubicBezTo>
                    <a:cubicBezTo>
                      <a:pt x="367885" y="55038"/>
                      <a:pt x="371596" y="46323"/>
                      <a:pt x="379258" y="43219"/>
                    </a:cubicBezTo>
                    <a:lnTo>
                      <a:pt x="383927" y="41309"/>
                    </a:lnTo>
                    <a:cubicBezTo>
                      <a:pt x="391589" y="38324"/>
                      <a:pt x="400328" y="42025"/>
                      <a:pt x="403321" y="49785"/>
                    </a:cubicBezTo>
                    <a:cubicBezTo>
                      <a:pt x="406314" y="57426"/>
                      <a:pt x="402602" y="66141"/>
                      <a:pt x="394821" y="69126"/>
                    </a:cubicBezTo>
                    <a:lnTo>
                      <a:pt x="390272" y="70917"/>
                    </a:lnTo>
                    <a:cubicBezTo>
                      <a:pt x="388716" y="71633"/>
                      <a:pt x="386800" y="71991"/>
                      <a:pt x="384885" y="71991"/>
                    </a:cubicBezTo>
                    <a:close/>
                    <a:moveTo>
                      <a:pt x="778028" y="55516"/>
                    </a:moveTo>
                    <a:cubicBezTo>
                      <a:pt x="776592" y="55516"/>
                      <a:pt x="775155" y="55277"/>
                      <a:pt x="773599" y="54919"/>
                    </a:cubicBezTo>
                    <a:lnTo>
                      <a:pt x="768930" y="53486"/>
                    </a:lnTo>
                    <a:cubicBezTo>
                      <a:pt x="761029" y="51099"/>
                      <a:pt x="756480" y="42861"/>
                      <a:pt x="758874" y="34982"/>
                    </a:cubicBezTo>
                    <a:cubicBezTo>
                      <a:pt x="761268" y="27102"/>
                      <a:pt x="769528" y="22566"/>
                      <a:pt x="777430" y="24953"/>
                    </a:cubicBezTo>
                    <a:lnTo>
                      <a:pt x="782218" y="26386"/>
                    </a:lnTo>
                    <a:cubicBezTo>
                      <a:pt x="790119" y="28774"/>
                      <a:pt x="794549" y="37131"/>
                      <a:pt x="792155" y="45010"/>
                    </a:cubicBezTo>
                    <a:cubicBezTo>
                      <a:pt x="790359" y="51338"/>
                      <a:pt x="784373" y="55516"/>
                      <a:pt x="778028" y="55516"/>
                    </a:cubicBezTo>
                    <a:close/>
                    <a:moveTo>
                      <a:pt x="460185" y="47637"/>
                    </a:moveTo>
                    <a:cubicBezTo>
                      <a:pt x="453481" y="47637"/>
                      <a:pt x="447376" y="43100"/>
                      <a:pt x="445700" y="36414"/>
                    </a:cubicBezTo>
                    <a:cubicBezTo>
                      <a:pt x="443665" y="28415"/>
                      <a:pt x="448573" y="20297"/>
                      <a:pt x="456594" y="18268"/>
                    </a:cubicBezTo>
                    <a:lnTo>
                      <a:pt x="461502" y="17074"/>
                    </a:lnTo>
                    <a:cubicBezTo>
                      <a:pt x="469523" y="15164"/>
                      <a:pt x="477664" y="20058"/>
                      <a:pt x="479579" y="28057"/>
                    </a:cubicBezTo>
                    <a:cubicBezTo>
                      <a:pt x="481495" y="36056"/>
                      <a:pt x="476586" y="44174"/>
                      <a:pt x="468565" y="46085"/>
                    </a:cubicBezTo>
                    <a:lnTo>
                      <a:pt x="463897" y="47278"/>
                    </a:lnTo>
                    <a:cubicBezTo>
                      <a:pt x="462699" y="47398"/>
                      <a:pt x="461502" y="47637"/>
                      <a:pt x="460185" y="47637"/>
                    </a:cubicBezTo>
                    <a:close/>
                    <a:moveTo>
                      <a:pt x="700932" y="37489"/>
                    </a:moveTo>
                    <a:cubicBezTo>
                      <a:pt x="700094" y="37489"/>
                      <a:pt x="699376" y="37369"/>
                      <a:pt x="698538" y="37250"/>
                    </a:cubicBezTo>
                    <a:lnTo>
                      <a:pt x="693749" y="36534"/>
                    </a:lnTo>
                    <a:cubicBezTo>
                      <a:pt x="685608" y="35220"/>
                      <a:pt x="679982" y="27699"/>
                      <a:pt x="681299" y="19462"/>
                    </a:cubicBezTo>
                    <a:cubicBezTo>
                      <a:pt x="682615" y="11343"/>
                      <a:pt x="690158" y="5732"/>
                      <a:pt x="698418" y="7045"/>
                    </a:cubicBezTo>
                    <a:lnTo>
                      <a:pt x="703446" y="7881"/>
                    </a:lnTo>
                    <a:cubicBezTo>
                      <a:pt x="711587" y="9194"/>
                      <a:pt x="717093" y="16835"/>
                      <a:pt x="715777" y="24953"/>
                    </a:cubicBezTo>
                    <a:cubicBezTo>
                      <a:pt x="714460" y="32355"/>
                      <a:pt x="708115" y="37489"/>
                      <a:pt x="700932" y="37489"/>
                    </a:cubicBezTo>
                    <a:close/>
                    <a:moveTo>
                      <a:pt x="538120" y="33430"/>
                    </a:moveTo>
                    <a:cubicBezTo>
                      <a:pt x="530578" y="33430"/>
                      <a:pt x="524113" y="27819"/>
                      <a:pt x="523275" y="20178"/>
                    </a:cubicBezTo>
                    <a:cubicBezTo>
                      <a:pt x="522317" y="11940"/>
                      <a:pt x="528303" y="4658"/>
                      <a:pt x="536444" y="3703"/>
                    </a:cubicBezTo>
                    <a:lnTo>
                      <a:pt x="541472" y="3106"/>
                    </a:lnTo>
                    <a:cubicBezTo>
                      <a:pt x="549612" y="2270"/>
                      <a:pt x="557035" y="8239"/>
                      <a:pt x="557873" y="16357"/>
                    </a:cubicBezTo>
                    <a:cubicBezTo>
                      <a:pt x="558711" y="24595"/>
                      <a:pt x="552725" y="31878"/>
                      <a:pt x="544584" y="32713"/>
                    </a:cubicBezTo>
                    <a:lnTo>
                      <a:pt x="539796" y="33191"/>
                    </a:lnTo>
                    <a:cubicBezTo>
                      <a:pt x="539197" y="33430"/>
                      <a:pt x="538718" y="33430"/>
                      <a:pt x="538120" y="33430"/>
                    </a:cubicBezTo>
                    <a:close/>
                    <a:moveTo>
                      <a:pt x="622160" y="29967"/>
                    </a:moveTo>
                    <a:cubicBezTo>
                      <a:pt x="622040" y="29967"/>
                      <a:pt x="621920" y="29967"/>
                      <a:pt x="621681" y="29967"/>
                    </a:cubicBezTo>
                    <a:lnTo>
                      <a:pt x="616892" y="29848"/>
                    </a:lnTo>
                    <a:cubicBezTo>
                      <a:pt x="608632" y="29729"/>
                      <a:pt x="602047" y="22804"/>
                      <a:pt x="602287" y="14567"/>
                    </a:cubicBezTo>
                    <a:cubicBezTo>
                      <a:pt x="602407" y="6329"/>
                      <a:pt x="609350" y="-118"/>
                      <a:pt x="617610" y="2"/>
                    </a:cubicBezTo>
                    <a:lnTo>
                      <a:pt x="622638" y="121"/>
                    </a:lnTo>
                    <a:cubicBezTo>
                      <a:pt x="630899" y="360"/>
                      <a:pt x="637363" y="7165"/>
                      <a:pt x="637124" y="15402"/>
                    </a:cubicBezTo>
                    <a:cubicBezTo>
                      <a:pt x="636884" y="23640"/>
                      <a:pt x="630180" y="29967"/>
                      <a:pt x="622160" y="299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41" name="Google Shape;220;p7">
                <a:extLst>
                  <a:ext uri="{FF2B5EF4-FFF2-40B4-BE49-F238E27FC236}">
                    <a16:creationId xmlns:a16="http://schemas.microsoft.com/office/drawing/2014/main" id="{62C91E37-BB8F-40EB-BF6E-088241C08F77}"/>
                  </a:ext>
                </a:extLst>
              </p:cNvPr>
              <p:cNvSpPr/>
              <p:nvPr/>
            </p:nvSpPr>
            <p:spPr>
              <a:xfrm>
                <a:off x="3713897" y="2668835"/>
                <a:ext cx="32442" cy="29846"/>
              </a:xfrm>
              <a:custGeom>
                <a:avLst/>
                <a:gdLst/>
                <a:ahLst/>
                <a:cxnLst/>
                <a:rect l="l" t="t" r="r" b="b"/>
                <a:pathLst>
                  <a:path w="32442" h="29846" extrusionOk="0">
                    <a:moveTo>
                      <a:pt x="17478" y="29846"/>
                    </a:moveTo>
                    <a:lnTo>
                      <a:pt x="14964" y="29846"/>
                    </a:lnTo>
                    <a:cubicBezTo>
                      <a:pt x="6704" y="29846"/>
                      <a:pt x="0" y="23161"/>
                      <a:pt x="0" y="14923"/>
                    </a:cubicBezTo>
                    <a:cubicBezTo>
                      <a:pt x="0" y="6686"/>
                      <a:pt x="6704" y="0"/>
                      <a:pt x="14964" y="0"/>
                    </a:cubicBezTo>
                    <a:lnTo>
                      <a:pt x="17478" y="0"/>
                    </a:lnTo>
                    <a:cubicBezTo>
                      <a:pt x="25739" y="0"/>
                      <a:pt x="32443" y="6686"/>
                      <a:pt x="32443" y="14923"/>
                    </a:cubicBezTo>
                    <a:cubicBezTo>
                      <a:pt x="32443" y="23161"/>
                      <a:pt x="25739" y="29846"/>
                      <a:pt x="17478" y="298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grpSp>
        <p:sp>
          <p:nvSpPr>
            <p:cNvPr id="38" name="Google Shape;223;p7">
              <a:extLst>
                <a:ext uri="{FF2B5EF4-FFF2-40B4-BE49-F238E27FC236}">
                  <a16:creationId xmlns:a16="http://schemas.microsoft.com/office/drawing/2014/main" id="{1EA19477-BA71-4154-BE07-430B6FE14F89}"/>
                </a:ext>
              </a:extLst>
            </p:cNvPr>
            <p:cNvSpPr txBox="1"/>
            <p:nvPr/>
          </p:nvSpPr>
          <p:spPr>
            <a:xfrm>
              <a:off x="3871266" y="1967235"/>
              <a:ext cx="819753" cy="677108"/>
            </a:xfrm>
            <a:prstGeom prst="rect">
              <a:avLst/>
            </a:prstGeom>
            <a:noFill/>
            <a:ln>
              <a:noFill/>
            </a:ln>
          </p:spPr>
          <p:txBody>
            <a:bodyPr spcFirstLastPara="1" wrap="square" lIns="0" tIns="0" rIns="180000" bIns="0" anchor="ctr" anchorCtr="0">
              <a:spAutoFit/>
            </a:bodyPr>
            <a:lstStyle/>
            <a:p>
              <a:pPr marL="0" marR="0" lvl="0" indent="0" algn="l" rtl="0">
                <a:spcBef>
                  <a:spcPts val="0"/>
                </a:spcBef>
                <a:spcAft>
                  <a:spcPts val="0"/>
                </a:spcAft>
                <a:buNone/>
              </a:pPr>
              <a:r>
                <a:rPr lang="ru-RU" sz="4400" dirty="0">
                  <a:solidFill>
                    <a:srgbClr val="000000"/>
                  </a:solidFill>
                  <a:latin typeface="Croc" panose="020B0502020203020203" pitchFamily="34" charset="0"/>
                  <a:sym typeface="Arial"/>
                </a:rPr>
                <a:t>04</a:t>
              </a:r>
              <a:endParaRPr sz="4400" dirty="0">
                <a:solidFill>
                  <a:srgbClr val="000000"/>
                </a:solidFill>
                <a:latin typeface="Croc" panose="020B0502020203020203" pitchFamily="34" charset="0"/>
                <a:sym typeface="Arial"/>
              </a:endParaRPr>
            </a:p>
          </p:txBody>
        </p:sp>
      </p:grpSp>
      <p:sp>
        <p:nvSpPr>
          <p:cNvPr id="42" name="Google Shape;205;p7">
            <a:extLst>
              <a:ext uri="{FF2B5EF4-FFF2-40B4-BE49-F238E27FC236}">
                <a16:creationId xmlns:a16="http://schemas.microsoft.com/office/drawing/2014/main" id="{45B2D090-78F0-446E-AA39-359D74B8AF0B}"/>
              </a:ext>
            </a:extLst>
          </p:cNvPr>
          <p:cNvSpPr txBox="1"/>
          <p:nvPr/>
        </p:nvSpPr>
        <p:spPr>
          <a:xfrm>
            <a:off x="439127" y="3998545"/>
            <a:ext cx="3899731" cy="2277547"/>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ru-RU" sz="2000" dirty="0">
                <a:solidFill>
                  <a:srgbClr val="000000"/>
                </a:solidFill>
                <a:latin typeface="Croc" panose="020B0502020203020203" pitchFamily="34" charset="0"/>
                <a:sym typeface="Arial"/>
              </a:rPr>
              <a:t>Вводная лекция:</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Знакомство</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Цели и место учебной дисциплины</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Тематический план</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Содержание дисциплины</a:t>
            </a:r>
          </a:p>
          <a:p>
            <a:pPr marL="285750" indent="-285750">
              <a:buFont typeface="Arial" panose="020B0604020202020204" pitchFamily="34" charset="0"/>
              <a:buChar char="•"/>
            </a:pPr>
            <a:r>
              <a:rPr lang="ru-RU" sz="1800" dirty="0"/>
              <a:t>Принцип формирования итоговой оценки</a:t>
            </a:r>
          </a:p>
          <a:p>
            <a:endParaRPr sz="2000" dirty="0">
              <a:latin typeface="Croc" panose="020B0502020203020203"/>
            </a:endParaRPr>
          </a:p>
        </p:txBody>
      </p:sp>
    </p:spTree>
    <p:extLst>
      <p:ext uri="{BB962C8B-B14F-4D97-AF65-F5344CB8AC3E}">
        <p14:creationId xmlns:p14="http://schemas.microsoft.com/office/powerpoint/2010/main" val="1191764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AFFD69E-CB91-4E74-99BD-DBED821ED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34" y="954457"/>
            <a:ext cx="10848532" cy="5701130"/>
          </a:xfrm>
          <a:prstGeom prst="rect">
            <a:avLst/>
          </a:prstGeom>
          <a:noFill/>
          <a:extLst>
            <a:ext uri="{909E8E84-426E-40DD-AFC4-6F175D3DCCD1}">
              <a14:hiddenFill xmlns:a14="http://schemas.microsoft.com/office/drawing/2010/main">
                <a:solidFill>
                  <a:srgbClr val="FFFFFF"/>
                </a:solidFill>
              </a14:hiddenFill>
            </a:ext>
          </a:extLst>
        </p:spPr>
      </p:pic>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586181" y="266377"/>
            <a:ext cx="10566837" cy="498598"/>
          </a:xfrm>
        </p:spPr>
        <p:txBody>
          <a:bodyPr/>
          <a:lstStyle/>
          <a:p>
            <a:r>
              <a:rPr lang="ru-RU" dirty="0">
                <a:solidFill>
                  <a:schemeClr val="tx1">
                    <a:lumMod val="50000"/>
                  </a:schemeClr>
                </a:solidFill>
              </a:rPr>
              <a:t>Самое известное заблуждение</a:t>
            </a:r>
            <a:endParaRPr lang="ru-RU" dirty="0"/>
          </a:p>
        </p:txBody>
      </p:sp>
      <p:sp>
        <p:nvSpPr>
          <p:cNvPr id="21" name="Рисунок 5">
            <a:extLst>
              <a:ext uri="{FF2B5EF4-FFF2-40B4-BE49-F238E27FC236}">
                <a16:creationId xmlns:a16="http://schemas.microsoft.com/office/drawing/2014/main" id="{E54DC283-114B-5E41-A0BD-910F1B8ED390}"/>
              </a:ext>
            </a:extLst>
          </p:cNvPr>
          <p:cNvSpPr>
            <a:spLocks noChangeAspect="1"/>
          </p:cNvSpPr>
          <p:nvPr/>
        </p:nvSpPr>
        <p:spPr>
          <a:xfrm>
            <a:off x="10668621" y="202413"/>
            <a:ext cx="1231941" cy="1242122"/>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a:p>
        </p:txBody>
      </p:sp>
      <p:sp>
        <p:nvSpPr>
          <p:cNvPr id="4" name="TextBox 3">
            <a:extLst>
              <a:ext uri="{FF2B5EF4-FFF2-40B4-BE49-F238E27FC236}">
                <a16:creationId xmlns:a16="http://schemas.microsoft.com/office/drawing/2014/main" id="{DF50A054-6653-D344-8351-423B9D89C9C6}"/>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26" name="Рисунок 10">
            <a:extLst>
              <a:ext uri="{FF2B5EF4-FFF2-40B4-BE49-F238E27FC236}">
                <a16:creationId xmlns:a16="http://schemas.microsoft.com/office/drawing/2014/main" id="{B77137D3-89DA-2243-9103-FF499EDCFD41}"/>
              </a:ext>
            </a:extLst>
          </p:cNvPr>
          <p:cNvSpPr>
            <a:spLocks noChangeAspect="1"/>
          </p:cNvSpPr>
          <p:nvPr/>
        </p:nvSpPr>
        <p:spPr>
          <a:xfrm>
            <a:off x="349727" y="6373835"/>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w="1168" cap="flat">
            <a:noFill/>
            <a:prstDash val="solid"/>
            <a:miter/>
          </a:ln>
        </p:spPr>
        <p:txBody>
          <a:bodyPr rtlCol="0" anchor="ctr"/>
          <a:lstStyle/>
          <a:p>
            <a:endParaRPr lang="ru-RU"/>
          </a:p>
        </p:txBody>
      </p:sp>
      <p:sp>
        <p:nvSpPr>
          <p:cNvPr id="10" name="Прямоугольник 9">
            <a:extLst>
              <a:ext uri="{FF2B5EF4-FFF2-40B4-BE49-F238E27FC236}">
                <a16:creationId xmlns:a16="http://schemas.microsoft.com/office/drawing/2014/main" id="{43B9D048-AE9B-44F4-AB90-3A0E7F469CFD}"/>
              </a:ext>
            </a:extLst>
          </p:cNvPr>
          <p:cNvSpPr/>
          <p:nvPr/>
        </p:nvSpPr>
        <p:spPr>
          <a:xfrm>
            <a:off x="2663007" y="2190456"/>
            <a:ext cx="3474881" cy="433965"/>
          </a:xfrm>
          <a:prstGeom prst="rect">
            <a:avLst/>
          </a:prstGeom>
        </p:spPr>
        <p:txBody>
          <a:bodyPr wrap="square" anchor="ctr">
            <a:spAutoFit/>
          </a:bodyPr>
          <a:lstStyle/>
          <a:p>
            <a:pPr lvl="0">
              <a:lnSpc>
                <a:spcPct val="90000"/>
              </a:lnSpc>
            </a:pPr>
            <a:r>
              <a:rPr lang="ru-RU" sz="2400" dirty="0">
                <a:solidFill>
                  <a:schemeClr val="bg1"/>
                </a:solidFill>
                <a:latin typeface="Croc" panose="020B0502020203020203" pitchFamily="34" charset="0"/>
              </a:rPr>
              <a:t>Данные</a:t>
            </a:r>
          </a:p>
        </p:txBody>
      </p:sp>
      <p:sp>
        <p:nvSpPr>
          <p:cNvPr id="12" name="Прямоугольник 11">
            <a:extLst>
              <a:ext uri="{FF2B5EF4-FFF2-40B4-BE49-F238E27FC236}">
                <a16:creationId xmlns:a16="http://schemas.microsoft.com/office/drawing/2014/main" id="{E07BCB5C-5142-4096-83FC-04BA47E905DE}"/>
              </a:ext>
            </a:extLst>
          </p:cNvPr>
          <p:cNvSpPr/>
          <p:nvPr/>
        </p:nvSpPr>
        <p:spPr>
          <a:xfrm>
            <a:off x="2663007" y="3203557"/>
            <a:ext cx="3206593"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Признаки</a:t>
            </a:r>
          </a:p>
        </p:txBody>
      </p:sp>
      <p:sp>
        <p:nvSpPr>
          <p:cNvPr id="13" name="Прямоугольник 12">
            <a:extLst>
              <a:ext uri="{FF2B5EF4-FFF2-40B4-BE49-F238E27FC236}">
                <a16:creationId xmlns:a16="http://schemas.microsoft.com/office/drawing/2014/main" id="{42CFCD03-3AF9-409E-83DE-F2F0041965E4}"/>
              </a:ext>
            </a:extLst>
          </p:cNvPr>
          <p:cNvSpPr/>
          <p:nvPr/>
        </p:nvSpPr>
        <p:spPr>
          <a:xfrm>
            <a:off x="1570049" y="3948458"/>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6" name="Прямоугольник 15">
            <a:extLst>
              <a:ext uri="{FF2B5EF4-FFF2-40B4-BE49-F238E27FC236}">
                <a16:creationId xmlns:a16="http://schemas.microsoft.com/office/drawing/2014/main" id="{9225351E-DBDD-4A73-B9BA-6A714BE9FACC}"/>
              </a:ext>
            </a:extLst>
          </p:cNvPr>
          <p:cNvSpPr/>
          <p:nvPr/>
        </p:nvSpPr>
        <p:spPr>
          <a:xfrm>
            <a:off x="1570049" y="2935355"/>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spTree>
    <p:extLst>
      <p:ext uri="{BB962C8B-B14F-4D97-AF65-F5344CB8AC3E}">
        <p14:creationId xmlns:p14="http://schemas.microsoft.com/office/powerpoint/2010/main" val="328038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586181" y="266377"/>
            <a:ext cx="10566837" cy="498598"/>
          </a:xfrm>
        </p:spPr>
        <p:txBody>
          <a:bodyPr/>
          <a:lstStyle/>
          <a:p>
            <a:r>
              <a:rPr lang="ru-RU" dirty="0">
                <a:solidFill>
                  <a:schemeClr val="tx1">
                    <a:lumMod val="50000"/>
                  </a:schemeClr>
                </a:solidFill>
              </a:rPr>
              <a:t>Карта </a:t>
            </a:r>
            <a:r>
              <a:rPr lang="en-US" dirty="0">
                <a:solidFill>
                  <a:schemeClr val="tx1">
                    <a:lumMod val="50000"/>
                  </a:schemeClr>
                </a:solidFill>
              </a:rPr>
              <a:t>ML</a:t>
            </a:r>
            <a:endParaRPr lang="ru-RU" dirty="0"/>
          </a:p>
        </p:txBody>
      </p:sp>
      <p:sp>
        <p:nvSpPr>
          <p:cNvPr id="4" name="TextBox 3">
            <a:extLst>
              <a:ext uri="{FF2B5EF4-FFF2-40B4-BE49-F238E27FC236}">
                <a16:creationId xmlns:a16="http://schemas.microsoft.com/office/drawing/2014/main" id="{DF50A054-6653-D344-8351-423B9D89C9C6}"/>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26" name="Рисунок 10">
            <a:extLst>
              <a:ext uri="{FF2B5EF4-FFF2-40B4-BE49-F238E27FC236}">
                <a16:creationId xmlns:a16="http://schemas.microsoft.com/office/drawing/2014/main" id="{B77137D3-89DA-2243-9103-FF499EDCFD41}"/>
              </a:ext>
            </a:extLst>
          </p:cNvPr>
          <p:cNvSpPr>
            <a:spLocks noChangeAspect="1"/>
          </p:cNvSpPr>
          <p:nvPr/>
        </p:nvSpPr>
        <p:spPr>
          <a:xfrm>
            <a:off x="164446" y="6373835"/>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w="1168" cap="flat">
            <a:noFill/>
            <a:prstDash val="solid"/>
            <a:miter/>
          </a:ln>
        </p:spPr>
        <p:txBody>
          <a:bodyPr rtlCol="0" anchor="ctr"/>
          <a:lstStyle/>
          <a:p>
            <a:endParaRPr lang="ru-RU"/>
          </a:p>
        </p:txBody>
      </p:sp>
      <p:sp>
        <p:nvSpPr>
          <p:cNvPr id="10" name="Прямоугольник 9">
            <a:extLst>
              <a:ext uri="{FF2B5EF4-FFF2-40B4-BE49-F238E27FC236}">
                <a16:creationId xmlns:a16="http://schemas.microsoft.com/office/drawing/2014/main" id="{43B9D048-AE9B-44F4-AB90-3A0E7F469CFD}"/>
              </a:ext>
            </a:extLst>
          </p:cNvPr>
          <p:cNvSpPr/>
          <p:nvPr/>
        </p:nvSpPr>
        <p:spPr>
          <a:xfrm>
            <a:off x="2663007" y="2190456"/>
            <a:ext cx="3474881" cy="433965"/>
          </a:xfrm>
          <a:prstGeom prst="rect">
            <a:avLst/>
          </a:prstGeom>
        </p:spPr>
        <p:txBody>
          <a:bodyPr wrap="square" anchor="ctr">
            <a:spAutoFit/>
          </a:bodyPr>
          <a:lstStyle/>
          <a:p>
            <a:pPr lvl="0">
              <a:lnSpc>
                <a:spcPct val="90000"/>
              </a:lnSpc>
            </a:pPr>
            <a:r>
              <a:rPr lang="ru-RU" sz="2400" dirty="0">
                <a:solidFill>
                  <a:schemeClr val="bg1"/>
                </a:solidFill>
                <a:latin typeface="Croc" panose="020B0502020203020203" pitchFamily="34" charset="0"/>
              </a:rPr>
              <a:t>Данные</a:t>
            </a:r>
          </a:p>
        </p:txBody>
      </p:sp>
      <p:sp>
        <p:nvSpPr>
          <p:cNvPr id="12" name="Прямоугольник 11">
            <a:extLst>
              <a:ext uri="{FF2B5EF4-FFF2-40B4-BE49-F238E27FC236}">
                <a16:creationId xmlns:a16="http://schemas.microsoft.com/office/drawing/2014/main" id="{E07BCB5C-5142-4096-83FC-04BA47E905DE}"/>
              </a:ext>
            </a:extLst>
          </p:cNvPr>
          <p:cNvSpPr/>
          <p:nvPr/>
        </p:nvSpPr>
        <p:spPr>
          <a:xfrm>
            <a:off x="2663007" y="3203557"/>
            <a:ext cx="3206593"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Признаки</a:t>
            </a:r>
          </a:p>
        </p:txBody>
      </p:sp>
      <p:sp>
        <p:nvSpPr>
          <p:cNvPr id="13" name="Прямоугольник 12">
            <a:extLst>
              <a:ext uri="{FF2B5EF4-FFF2-40B4-BE49-F238E27FC236}">
                <a16:creationId xmlns:a16="http://schemas.microsoft.com/office/drawing/2014/main" id="{42CFCD03-3AF9-409E-83DE-F2F0041965E4}"/>
              </a:ext>
            </a:extLst>
          </p:cNvPr>
          <p:cNvSpPr/>
          <p:nvPr/>
        </p:nvSpPr>
        <p:spPr>
          <a:xfrm>
            <a:off x="1570049" y="3948458"/>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6" name="Прямоугольник 15">
            <a:extLst>
              <a:ext uri="{FF2B5EF4-FFF2-40B4-BE49-F238E27FC236}">
                <a16:creationId xmlns:a16="http://schemas.microsoft.com/office/drawing/2014/main" id="{9225351E-DBDD-4A73-B9BA-6A714BE9FACC}"/>
              </a:ext>
            </a:extLst>
          </p:cNvPr>
          <p:cNvSpPr/>
          <p:nvPr/>
        </p:nvSpPr>
        <p:spPr>
          <a:xfrm>
            <a:off x="1570049" y="2935355"/>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pic>
        <p:nvPicPr>
          <p:cNvPr id="4098" name="Picture 2">
            <a:extLst>
              <a:ext uri="{FF2B5EF4-FFF2-40B4-BE49-F238E27FC236}">
                <a16:creationId xmlns:a16="http://schemas.microsoft.com/office/drawing/2014/main" id="{E0AFF1D8-BE8C-46B0-88B6-14B2242C6B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6562" y="62214"/>
            <a:ext cx="5297592" cy="65933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29747C1-7535-4617-A96F-F72A47FE1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10" y="1206170"/>
            <a:ext cx="6469152" cy="430545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0F10DFE-1CE6-4F3C-A682-A83015127E0E}"/>
              </a:ext>
            </a:extLst>
          </p:cNvPr>
          <p:cNvSpPr txBox="1"/>
          <p:nvPr/>
        </p:nvSpPr>
        <p:spPr>
          <a:xfrm>
            <a:off x="2689075" y="6264016"/>
            <a:ext cx="6094562" cy="369332"/>
          </a:xfrm>
          <a:prstGeom prst="rect">
            <a:avLst/>
          </a:prstGeom>
          <a:noFill/>
        </p:spPr>
        <p:txBody>
          <a:bodyPr wrap="square">
            <a:spAutoFit/>
          </a:bodyPr>
          <a:lstStyle/>
          <a:p>
            <a:r>
              <a:rPr lang="ru-RU" sz="1800" u="sng" dirty="0">
                <a:solidFill>
                  <a:srgbClr val="0070C0"/>
                </a:solidFill>
              </a:rPr>
              <a:t>https://vas3k.ru/blog/machine_learning/</a:t>
            </a:r>
          </a:p>
        </p:txBody>
      </p:sp>
    </p:spTree>
    <p:extLst>
      <p:ext uri="{BB962C8B-B14F-4D97-AF65-F5344CB8AC3E}">
        <p14:creationId xmlns:p14="http://schemas.microsoft.com/office/powerpoint/2010/main" val="965777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160;p5">
            <a:extLst>
              <a:ext uri="{FF2B5EF4-FFF2-40B4-BE49-F238E27FC236}">
                <a16:creationId xmlns:a16="http://schemas.microsoft.com/office/drawing/2014/main" id="{BDED2427-4103-4E8F-99C7-120DE6B60DD4}"/>
              </a:ext>
            </a:extLst>
          </p:cNvPr>
          <p:cNvSpPr/>
          <p:nvPr/>
        </p:nvSpPr>
        <p:spPr>
          <a:xfrm>
            <a:off x="0" y="4434900"/>
            <a:ext cx="12192000" cy="2423100"/>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6F26E2"/>
              </a:solidFill>
              <a:latin typeface="Croc" panose="020B0502020203020203" pitchFamily="34" charset="0"/>
              <a:sym typeface="Arial"/>
            </a:endParaRPr>
          </a:p>
        </p:txBody>
      </p:sp>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586181" y="266377"/>
            <a:ext cx="10566837" cy="498598"/>
          </a:xfrm>
        </p:spPr>
        <p:txBody>
          <a:bodyPr/>
          <a:lstStyle/>
          <a:p>
            <a:r>
              <a:rPr lang="ru-RU" dirty="0">
                <a:solidFill>
                  <a:schemeClr val="tx1">
                    <a:lumMod val="50000"/>
                  </a:schemeClr>
                </a:solidFill>
              </a:rPr>
              <a:t>Ансамбли</a:t>
            </a:r>
            <a:endParaRPr lang="ru-RU" dirty="0"/>
          </a:p>
        </p:txBody>
      </p:sp>
      <p:sp>
        <p:nvSpPr>
          <p:cNvPr id="4" name="TextBox 3">
            <a:extLst>
              <a:ext uri="{FF2B5EF4-FFF2-40B4-BE49-F238E27FC236}">
                <a16:creationId xmlns:a16="http://schemas.microsoft.com/office/drawing/2014/main" id="{DF50A054-6653-D344-8351-423B9D89C9C6}"/>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26" name="Рисунок 10">
            <a:extLst>
              <a:ext uri="{FF2B5EF4-FFF2-40B4-BE49-F238E27FC236}">
                <a16:creationId xmlns:a16="http://schemas.microsoft.com/office/drawing/2014/main" id="{B77137D3-89DA-2243-9103-FF499EDCFD41}"/>
              </a:ext>
            </a:extLst>
          </p:cNvPr>
          <p:cNvSpPr>
            <a:spLocks noChangeAspect="1"/>
          </p:cNvSpPr>
          <p:nvPr/>
        </p:nvSpPr>
        <p:spPr>
          <a:xfrm>
            <a:off x="1010978" y="6315735"/>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w="1168" cap="flat">
            <a:noFill/>
            <a:prstDash val="solid"/>
            <a:miter/>
          </a:ln>
        </p:spPr>
        <p:txBody>
          <a:bodyPr rtlCol="0" anchor="ctr"/>
          <a:lstStyle/>
          <a:p>
            <a:endParaRPr lang="ru-RU"/>
          </a:p>
        </p:txBody>
      </p:sp>
      <p:sp>
        <p:nvSpPr>
          <p:cNvPr id="10" name="Прямоугольник 9">
            <a:extLst>
              <a:ext uri="{FF2B5EF4-FFF2-40B4-BE49-F238E27FC236}">
                <a16:creationId xmlns:a16="http://schemas.microsoft.com/office/drawing/2014/main" id="{43B9D048-AE9B-44F4-AB90-3A0E7F469CFD}"/>
              </a:ext>
            </a:extLst>
          </p:cNvPr>
          <p:cNvSpPr/>
          <p:nvPr/>
        </p:nvSpPr>
        <p:spPr>
          <a:xfrm>
            <a:off x="2663007" y="2190456"/>
            <a:ext cx="3474881" cy="433965"/>
          </a:xfrm>
          <a:prstGeom prst="rect">
            <a:avLst/>
          </a:prstGeom>
        </p:spPr>
        <p:txBody>
          <a:bodyPr wrap="square" anchor="ctr">
            <a:spAutoFit/>
          </a:bodyPr>
          <a:lstStyle/>
          <a:p>
            <a:pPr lvl="0">
              <a:lnSpc>
                <a:spcPct val="90000"/>
              </a:lnSpc>
            </a:pPr>
            <a:r>
              <a:rPr lang="ru-RU" sz="2400" dirty="0">
                <a:solidFill>
                  <a:schemeClr val="bg1"/>
                </a:solidFill>
                <a:latin typeface="Croc" panose="020B0502020203020203" pitchFamily="34" charset="0"/>
              </a:rPr>
              <a:t>Данные</a:t>
            </a:r>
          </a:p>
        </p:txBody>
      </p:sp>
      <p:sp>
        <p:nvSpPr>
          <p:cNvPr id="12" name="Прямоугольник 11">
            <a:extLst>
              <a:ext uri="{FF2B5EF4-FFF2-40B4-BE49-F238E27FC236}">
                <a16:creationId xmlns:a16="http://schemas.microsoft.com/office/drawing/2014/main" id="{E07BCB5C-5142-4096-83FC-04BA47E905DE}"/>
              </a:ext>
            </a:extLst>
          </p:cNvPr>
          <p:cNvSpPr/>
          <p:nvPr/>
        </p:nvSpPr>
        <p:spPr>
          <a:xfrm>
            <a:off x="2663007" y="3203557"/>
            <a:ext cx="3206593"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Признаки</a:t>
            </a:r>
          </a:p>
        </p:txBody>
      </p:sp>
      <p:sp>
        <p:nvSpPr>
          <p:cNvPr id="13" name="Прямоугольник 12">
            <a:extLst>
              <a:ext uri="{FF2B5EF4-FFF2-40B4-BE49-F238E27FC236}">
                <a16:creationId xmlns:a16="http://schemas.microsoft.com/office/drawing/2014/main" id="{42CFCD03-3AF9-409E-83DE-F2F0041965E4}"/>
              </a:ext>
            </a:extLst>
          </p:cNvPr>
          <p:cNvSpPr/>
          <p:nvPr/>
        </p:nvSpPr>
        <p:spPr>
          <a:xfrm>
            <a:off x="1570049" y="3948458"/>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6" name="Прямоугольник 15">
            <a:extLst>
              <a:ext uri="{FF2B5EF4-FFF2-40B4-BE49-F238E27FC236}">
                <a16:creationId xmlns:a16="http://schemas.microsoft.com/office/drawing/2014/main" id="{9225351E-DBDD-4A73-B9BA-6A714BE9FACC}"/>
              </a:ext>
            </a:extLst>
          </p:cNvPr>
          <p:cNvSpPr/>
          <p:nvPr/>
        </p:nvSpPr>
        <p:spPr>
          <a:xfrm>
            <a:off x="1570049" y="2935355"/>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sp>
        <p:nvSpPr>
          <p:cNvPr id="14" name="TextBox 13">
            <a:extLst>
              <a:ext uri="{FF2B5EF4-FFF2-40B4-BE49-F238E27FC236}">
                <a16:creationId xmlns:a16="http://schemas.microsoft.com/office/drawing/2014/main" id="{AAAE4B06-B50F-4254-9661-68D67A385EAB}"/>
              </a:ext>
            </a:extLst>
          </p:cNvPr>
          <p:cNvSpPr txBox="1"/>
          <p:nvPr/>
        </p:nvSpPr>
        <p:spPr>
          <a:xfrm>
            <a:off x="392909" y="832618"/>
            <a:ext cx="3594411" cy="3359061"/>
          </a:xfrm>
          <a:prstGeom prst="rect">
            <a:avLst/>
          </a:prstGeom>
          <a:noFill/>
        </p:spPr>
        <p:txBody>
          <a:bodyPr wrap="square">
            <a:spAutoFit/>
          </a:bodyPr>
          <a:lstStyle/>
          <a:p>
            <a:pPr algn="l">
              <a:lnSpc>
                <a:spcPct val="150000"/>
              </a:lnSpc>
              <a:buFont typeface="Arial" panose="020B0604020202020204" pitchFamily="34" charset="0"/>
              <a:buChar char="•"/>
            </a:pPr>
            <a:r>
              <a:rPr lang="ru-RU" sz="2400" b="0" i="0" dirty="0">
                <a:solidFill>
                  <a:srgbClr val="464848"/>
                </a:solidFill>
                <a:effectLst/>
                <a:latin typeface="Merriweather"/>
              </a:rPr>
              <a:t>Там, где подходят классические алгоритмы (но работают точнее)</a:t>
            </a:r>
          </a:p>
          <a:p>
            <a:pPr algn="l">
              <a:lnSpc>
                <a:spcPct val="150000"/>
              </a:lnSpc>
              <a:buFont typeface="Arial" panose="020B0604020202020204" pitchFamily="34" charset="0"/>
              <a:buChar char="•"/>
            </a:pPr>
            <a:r>
              <a:rPr lang="ru-RU" sz="2400" b="0" i="0" dirty="0">
                <a:solidFill>
                  <a:srgbClr val="464848"/>
                </a:solidFill>
                <a:effectLst/>
                <a:latin typeface="Merriweather"/>
              </a:rPr>
              <a:t>Поисковые системы</a:t>
            </a:r>
          </a:p>
          <a:p>
            <a:pPr algn="l">
              <a:lnSpc>
                <a:spcPct val="150000"/>
              </a:lnSpc>
              <a:buFont typeface="Arial" panose="020B0604020202020204" pitchFamily="34" charset="0"/>
              <a:buChar char="•"/>
            </a:pPr>
            <a:r>
              <a:rPr lang="ru-RU" sz="2400" b="0" i="0" dirty="0">
                <a:solidFill>
                  <a:srgbClr val="464848"/>
                </a:solidFill>
                <a:effectLst/>
                <a:latin typeface="Merriweather"/>
              </a:rPr>
              <a:t>Компьютерное зрение</a:t>
            </a:r>
          </a:p>
          <a:p>
            <a:pPr algn="l">
              <a:lnSpc>
                <a:spcPct val="150000"/>
              </a:lnSpc>
              <a:buFont typeface="Arial" panose="020B0604020202020204" pitchFamily="34" charset="0"/>
              <a:buChar char="•"/>
            </a:pPr>
            <a:r>
              <a:rPr lang="ru-RU" sz="2400" b="0" i="0" dirty="0">
                <a:solidFill>
                  <a:srgbClr val="464848"/>
                </a:solidFill>
                <a:effectLst/>
                <a:latin typeface="Merriweather"/>
              </a:rPr>
              <a:t>Распознавание объектов</a:t>
            </a:r>
          </a:p>
        </p:txBody>
      </p:sp>
      <p:pic>
        <p:nvPicPr>
          <p:cNvPr id="5122" name="Picture 2">
            <a:extLst>
              <a:ext uri="{FF2B5EF4-FFF2-40B4-BE49-F238E27FC236}">
                <a16:creationId xmlns:a16="http://schemas.microsoft.com/office/drawing/2014/main" id="{B77A6430-5509-4AF4-A8BC-258019C1B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0929" y="400426"/>
            <a:ext cx="7393078" cy="3580060"/>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64;p5">
            <a:extLst>
              <a:ext uri="{FF2B5EF4-FFF2-40B4-BE49-F238E27FC236}">
                <a16:creationId xmlns:a16="http://schemas.microsoft.com/office/drawing/2014/main" id="{FBB791A1-A903-4517-A137-7D350FE99A8D}"/>
              </a:ext>
            </a:extLst>
          </p:cNvPr>
          <p:cNvSpPr>
            <a:spLocks noChangeAspect="1"/>
          </p:cNvSpPr>
          <p:nvPr/>
        </p:nvSpPr>
        <p:spPr>
          <a:xfrm>
            <a:off x="7326248" y="4435200"/>
            <a:ext cx="4863352" cy="24228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roc" panose="020B0502020203020203" pitchFamily="34" charset="0"/>
              <a:sym typeface="Arial"/>
            </a:endParaRPr>
          </a:p>
        </p:txBody>
      </p:sp>
      <p:sp>
        <p:nvSpPr>
          <p:cNvPr id="17" name="Google Shape;164;p5">
            <a:extLst>
              <a:ext uri="{FF2B5EF4-FFF2-40B4-BE49-F238E27FC236}">
                <a16:creationId xmlns:a16="http://schemas.microsoft.com/office/drawing/2014/main" id="{3F350E2B-6BA4-427F-B974-60EE673311F1}"/>
              </a:ext>
            </a:extLst>
          </p:cNvPr>
          <p:cNvSpPr/>
          <p:nvPr/>
        </p:nvSpPr>
        <p:spPr>
          <a:xfrm>
            <a:off x="0" y="4435200"/>
            <a:ext cx="2639230" cy="24228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roc" panose="020B0502020203020203" pitchFamily="34" charset="0"/>
              <a:sym typeface="Arial"/>
            </a:endParaRPr>
          </a:p>
        </p:txBody>
      </p:sp>
      <p:sp>
        <p:nvSpPr>
          <p:cNvPr id="18" name="Google Shape;164;p5">
            <a:extLst>
              <a:ext uri="{FF2B5EF4-FFF2-40B4-BE49-F238E27FC236}">
                <a16:creationId xmlns:a16="http://schemas.microsoft.com/office/drawing/2014/main" id="{A0387E36-02BC-424C-B241-AA81A55CC4CA}"/>
              </a:ext>
            </a:extLst>
          </p:cNvPr>
          <p:cNvSpPr>
            <a:spLocks noChangeAspect="1"/>
          </p:cNvSpPr>
          <p:nvPr/>
        </p:nvSpPr>
        <p:spPr>
          <a:xfrm>
            <a:off x="2441381" y="4434900"/>
            <a:ext cx="2439258" cy="2422800"/>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roc" panose="020B0502020203020203" pitchFamily="34" charset="0"/>
              <a:sym typeface="Arial"/>
            </a:endParaRPr>
          </a:p>
        </p:txBody>
      </p:sp>
      <p:sp>
        <p:nvSpPr>
          <p:cNvPr id="19" name="Google Shape;164;p5">
            <a:extLst>
              <a:ext uri="{FF2B5EF4-FFF2-40B4-BE49-F238E27FC236}">
                <a16:creationId xmlns:a16="http://schemas.microsoft.com/office/drawing/2014/main" id="{5E3B877C-1405-41CB-BF80-4A53C65D5B89}"/>
              </a:ext>
            </a:extLst>
          </p:cNvPr>
          <p:cNvSpPr>
            <a:spLocks noChangeAspect="1"/>
          </p:cNvSpPr>
          <p:nvPr/>
        </p:nvSpPr>
        <p:spPr>
          <a:xfrm rot="16200000">
            <a:off x="4884600" y="4435200"/>
            <a:ext cx="2422800" cy="2422800"/>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roc" panose="020B0502020203020203" pitchFamily="34" charset="0"/>
              <a:sym typeface="Arial"/>
            </a:endParaRPr>
          </a:p>
        </p:txBody>
      </p:sp>
      <p:grpSp>
        <p:nvGrpSpPr>
          <p:cNvPr id="20" name="Группа 19">
            <a:extLst>
              <a:ext uri="{FF2B5EF4-FFF2-40B4-BE49-F238E27FC236}">
                <a16:creationId xmlns:a16="http://schemas.microsoft.com/office/drawing/2014/main" id="{735239F4-1F21-48F4-874F-530481C05173}"/>
              </a:ext>
            </a:extLst>
          </p:cNvPr>
          <p:cNvGrpSpPr/>
          <p:nvPr/>
        </p:nvGrpSpPr>
        <p:grpSpPr>
          <a:xfrm>
            <a:off x="5102678" y="4435199"/>
            <a:ext cx="1983601" cy="2422800"/>
            <a:chOff x="-3592265" y="6561138"/>
            <a:chExt cx="1986644" cy="2401764"/>
          </a:xfrm>
          <a:solidFill>
            <a:schemeClr val="tx1"/>
          </a:solidFill>
        </p:grpSpPr>
        <p:sp>
          <p:nvSpPr>
            <p:cNvPr id="21" name="Прямоугольник 20">
              <a:extLst>
                <a:ext uri="{FF2B5EF4-FFF2-40B4-BE49-F238E27FC236}">
                  <a16:creationId xmlns:a16="http://schemas.microsoft.com/office/drawing/2014/main" id="{B91FDF44-D62E-4D3F-8A92-C55C193452C7}"/>
                </a:ext>
              </a:extLst>
            </p:cNvPr>
            <p:cNvSpPr/>
            <p:nvPr/>
          </p:nvSpPr>
          <p:spPr>
            <a:xfrm>
              <a:off x="-2799042" y="6561138"/>
              <a:ext cx="399600"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a:extLst>
                <a:ext uri="{FF2B5EF4-FFF2-40B4-BE49-F238E27FC236}">
                  <a16:creationId xmlns:a16="http://schemas.microsoft.com/office/drawing/2014/main" id="{4A201E58-C3A7-47C2-B343-568898CB85D9}"/>
                </a:ext>
              </a:extLst>
            </p:cNvPr>
            <p:cNvSpPr/>
            <p:nvPr/>
          </p:nvSpPr>
          <p:spPr>
            <a:xfrm>
              <a:off x="-3592265" y="6561138"/>
              <a:ext cx="403819"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a:extLst>
                <a:ext uri="{FF2B5EF4-FFF2-40B4-BE49-F238E27FC236}">
                  <a16:creationId xmlns:a16="http://schemas.microsoft.com/office/drawing/2014/main" id="{A0245684-F941-4313-8EAA-AAB04C873A4D}"/>
                </a:ext>
              </a:extLst>
            </p:cNvPr>
            <p:cNvSpPr/>
            <p:nvPr/>
          </p:nvSpPr>
          <p:spPr>
            <a:xfrm>
              <a:off x="-2005221" y="6561138"/>
              <a:ext cx="399600"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a:extLst>
              <a:ext uri="{FF2B5EF4-FFF2-40B4-BE49-F238E27FC236}">
                <a16:creationId xmlns:a16="http://schemas.microsoft.com/office/drawing/2014/main" id="{E2517B72-EFD1-42C2-BDE2-43A6B94271FF}"/>
              </a:ext>
            </a:extLst>
          </p:cNvPr>
          <p:cNvGrpSpPr/>
          <p:nvPr/>
        </p:nvGrpSpPr>
        <p:grpSpPr>
          <a:xfrm rot="5400000">
            <a:off x="9974361" y="4445718"/>
            <a:ext cx="1986643" cy="2401764"/>
            <a:chOff x="-3592264" y="6561138"/>
            <a:chExt cx="1986643" cy="2401764"/>
          </a:xfrm>
          <a:solidFill>
            <a:srgbClr val="6F26E2"/>
          </a:solidFill>
        </p:grpSpPr>
        <p:sp>
          <p:nvSpPr>
            <p:cNvPr id="25" name="Прямоугольник 24">
              <a:extLst>
                <a:ext uri="{FF2B5EF4-FFF2-40B4-BE49-F238E27FC236}">
                  <a16:creationId xmlns:a16="http://schemas.microsoft.com/office/drawing/2014/main" id="{F4F36A75-2DBC-40B2-8EA5-E10AA6757108}"/>
                </a:ext>
              </a:extLst>
            </p:cNvPr>
            <p:cNvSpPr/>
            <p:nvPr/>
          </p:nvSpPr>
          <p:spPr>
            <a:xfrm>
              <a:off x="-2799042" y="6561138"/>
              <a:ext cx="399600"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рямоугольник 26">
              <a:extLst>
                <a:ext uri="{FF2B5EF4-FFF2-40B4-BE49-F238E27FC236}">
                  <a16:creationId xmlns:a16="http://schemas.microsoft.com/office/drawing/2014/main" id="{B11C9D37-05A2-4366-8A91-070C0D0A3B6E}"/>
                </a:ext>
              </a:extLst>
            </p:cNvPr>
            <p:cNvSpPr/>
            <p:nvPr/>
          </p:nvSpPr>
          <p:spPr>
            <a:xfrm>
              <a:off x="-3592264" y="6561138"/>
              <a:ext cx="399000"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рямоугольник 27">
              <a:extLst>
                <a:ext uri="{FF2B5EF4-FFF2-40B4-BE49-F238E27FC236}">
                  <a16:creationId xmlns:a16="http://schemas.microsoft.com/office/drawing/2014/main" id="{979E1F85-A18B-42FC-BABA-B7B1BEA19568}"/>
                </a:ext>
              </a:extLst>
            </p:cNvPr>
            <p:cNvSpPr/>
            <p:nvPr/>
          </p:nvSpPr>
          <p:spPr>
            <a:xfrm>
              <a:off x="-2005221" y="6561138"/>
              <a:ext cx="399600"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a:extLst>
              <a:ext uri="{FF2B5EF4-FFF2-40B4-BE49-F238E27FC236}">
                <a16:creationId xmlns:a16="http://schemas.microsoft.com/office/drawing/2014/main" id="{4B15C227-5974-4689-8D71-1B5FC11DD2DB}"/>
              </a:ext>
            </a:extLst>
          </p:cNvPr>
          <p:cNvGrpSpPr/>
          <p:nvPr/>
        </p:nvGrpSpPr>
        <p:grpSpPr>
          <a:xfrm rot="18900000">
            <a:off x="7338330" y="4434900"/>
            <a:ext cx="2422800" cy="2422800"/>
            <a:chOff x="3471885" y="7380663"/>
            <a:chExt cx="2422800" cy="2422800"/>
          </a:xfrm>
          <a:solidFill>
            <a:schemeClr val="bg1"/>
          </a:solidFill>
        </p:grpSpPr>
        <p:sp>
          <p:nvSpPr>
            <p:cNvPr id="31" name="Прямоугольник 30">
              <a:extLst>
                <a:ext uri="{FF2B5EF4-FFF2-40B4-BE49-F238E27FC236}">
                  <a16:creationId xmlns:a16="http://schemas.microsoft.com/office/drawing/2014/main" id="{5ED0E780-9331-481C-B651-2FF529D8FCAD}"/>
                </a:ext>
              </a:extLst>
            </p:cNvPr>
            <p:cNvSpPr/>
            <p:nvPr/>
          </p:nvSpPr>
          <p:spPr>
            <a:xfrm>
              <a:off x="4481685" y="7380663"/>
              <a:ext cx="403200" cy="2422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Прямоугольник 31">
              <a:extLst>
                <a:ext uri="{FF2B5EF4-FFF2-40B4-BE49-F238E27FC236}">
                  <a16:creationId xmlns:a16="http://schemas.microsoft.com/office/drawing/2014/main" id="{CC58B4E2-72B8-4607-B726-9B6389FEA15F}"/>
                </a:ext>
              </a:extLst>
            </p:cNvPr>
            <p:cNvSpPr/>
            <p:nvPr/>
          </p:nvSpPr>
          <p:spPr>
            <a:xfrm rot="5400000">
              <a:off x="4481685" y="7380663"/>
              <a:ext cx="403200" cy="2422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33" name="Полилиния 64">
            <a:extLst>
              <a:ext uri="{FF2B5EF4-FFF2-40B4-BE49-F238E27FC236}">
                <a16:creationId xmlns:a16="http://schemas.microsoft.com/office/drawing/2014/main" id="{00F5E20F-0D34-4352-B754-1BD4D968A099}"/>
              </a:ext>
            </a:extLst>
          </p:cNvPr>
          <p:cNvSpPr>
            <a:spLocks noChangeAspect="1"/>
          </p:cNvSpPr>
          <p:nvPr/>
        </p:nvSpPr>
        <p:spPr>
          <a:xfrm>
            <a:off x="152400" y="4587600"/>
            <a:ext cx="2168800" cy="2168800"/>
          </a:xfrm>
          <a:custGeom>
            <a:avLst/>
            <a:gdLst>
              <a:gd name="connsiteX0" fmla="*/ 1211400 w 2422800"/>
              <a:gd name="connsiteY0" fmla="*/ 401400 h 2422800"/>
              <a:gd name="connsiteX1" fmla="*/ 401400 w 2422800"/>
              <a:gd name="connsiteY1" fmla="*/ 1211400 h 2422800"/>
              <a:gd name="connsiteX2" fmla="*/ 1211400 w 2422800"/>
              <a:gd name="connsiteY2" fmla="*/ 2021400 h 2422800"/>
              <a:gd name="connsiteX3" fmla="*/ 2021400 w 2422800"/>
              <a:gd name="connsiteY3" fmla="*/ 1211400 h 2422800"/>
              <a:gd name="connsiteX4" fmla="*/ 1211400 w 2422800"/>
              <a:gd name="connsiteY4" fmla="*/ 401400 h 2422800"/>
              <a:gd name="connsiteX5" fmla="*/ 1211400 w 2422800"/>
              <a:gd name="connsiteY5" fmla="*/ 0 h 2422800"/>
              <a:gd name="connsiteX6" fmla="*/ 2422800 w 2422800"/>
              <a:gd name="connsiteY6" fmla="*/ 1211400 h 2422800"/>
              <a:gd name="connsiteX7" fmla="*/ 1211400 w 2422800"/>
              <a:gd name="connsiteY7" fmla="*/ 2422800 h 2422800"/>
              <a:gd name="connsiteX8" fmla="*/ 0 w 2422800"/>
              <a:gd name="connsiteY8" fmla="*/ 1211400 h 2422800"/>
              <a:gd name="connsiteX9" fmla="*/ 1211400 w 2422800"/>
              <a:gd name="connsiteY9" fmla="*/ 0 h 24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800" h="2422800">
                <a:moveTo>
                  <a:pt x="1211400" y="401400"/>
                </a:moveTo>
                <a:cubicBezTo>
                  <a:pt x="764049" y="401400"/>
                  <a:pt x="401400" y="764049"/>
                  <a:pt x="401400" y="1211400"/>
                </a:cubicBezTo>
                <a:cubicBezTo>
                  <a:pt x="401400" y="1658751"/>
                  <a:pt x="764049" y="2021400"/>
                  <a:pt x="1211400" y="2021400"/>
                </a:cubicBezTo>
                <a:cubicBezTo>
                  <a:pt x="1658751" y="2021400"/>
                  <a:pt x="2021400" y="1658751"/>
                  <a:pt x="2021400" y="1211400"/>
                </a:cubicBezTo>
                <a:cubicBezTo>
                  <a:pt x="2021400" y="764049"/>
                  <a:pt x="1658751" y="401400"/>
                  <a:pt x="1211400" y="401400"/>
                </a:cubicBezTo>
                <a:close/>
                <a:moveTo>
                  <a:pt x="1211400" y="0"/>
                </a:moveTo>
                <a:cubicBezTo>
                  <a:pt x="1880438" y="0"/>
                  <a:pt x="2422800" y="542362"/>
                  <a:pt x="2422800" y="1211400"/>
                </a:cubicBezTo>
                <a:cubicBezTo>
                  <a:pt x="2422800" y="1880438"/>
                  <a:pt x="1880438" y="2422800"/>
                  <a:pt x="1211400" y="2422800"/>
                </a:cubicBezTo>
                <a:cubicBezTo>
                  <a:pt x="542362" y="2422800"/>
                  <a:pt x="0" y="1880438"/>
                  <a:pt x="0" y="1211400"/>
                </a:cubicBezTo>
                <a:cubicBezTo>
                  <a:pt x="0" y="542362"/>
                  <a:pt x="542362" y="0"/>
                  <a:pt x="1211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34" name="Рисунок 5">
            <a:extLst>
              <a:ext uri="{FF2B5EF4-FFF2-40B4-BE49-F238E27FC236}">
                <a16:creationId xmlns:a16="http://schemas.microsoft.com/office/drawing/2014/main" id="{70C42505-9307-4F27-9E2B-85980C8FB796}"/>
              </a:ext>
            </a:extLst>
          </p:cNvPr>
          <p:cNvSpPr>
            <a:spLocks noChangeAspect="1"/>
          </p:cNvSpPr>
          <p:nvPr/>
        </p:nvSpPr>
        <p:spPr>
          <a:xfrm rot="20569243">
            <a:off x="2724387" y="4675447"/>
            <a:ext cx="1932216" cy="2008567"/>
          </a:xfrm>
          <a:custGeom>
            <a:avLst/>
            <a:gdLst>
              <a:gd name="connsiteX0" fmla="*/ 412864 w 412863"/>
              <a:gd name="connsiteY0" fmla="*/ 287045 h 429177"/>
              <a:gd name="connsiteX1" fmla="*/ 268477 w 412863"/>
              <a:gd name="connsiteY1" fmla="*/ 212972 h 429177"/>
              <a:gd name="connsiteX2" fmla="*/ 408159 w 412863"/>
              <a:gd name="connsiteY2" fmla="*/ 131500 h 429177"/>
              <a:gd name="connsiteX3" fmla="*/ 377484 w 412863"/>
              <a:gd name="connsiteY3" fmla="*/ 80246 h 429177"/>
              <a:gd name="connsiteX4" fmla="*/ 236657 w 412863"/>
              <a:gd name="connsiteY4" fmla="*/ 162372 h 429177"/>
              <a:gd name="connsiteX5" fmla="*/ 237187 w 412863"/>
              <a:gd name="connsiteY5" fmla="*/ 411 h 429177"/>
              <a:gd name="connsiteX6" fmla="*/ 177082 w 412863"/>
              <a:gd name="connsiteY6" fmla="*/ 0 h 429177"/>
              <a:gd name="connsiteX7" fmla="*/ 176530 w 412863"/>
              <a:gd name="connsiteY7" fmla="*/ 165801 h 429177"/>
              <a:gd name="connsiteX8" fmla="*/ 27507 w 412863"/>
              <a:gd name="connsiteY8" fmla="*/ 89344 h 429177"/>
              <a:gd name="connsiteX9" fmla="*/ 0 w 412863"/>
              <a:gd name="connsiteY9" fmla="*/ 142110 h 429177"/>
              <a:gd name="connsiteX10" fmla="*/ 144410 w 412863"/>
              <a:gd name="connsiteY10" fmla="*/ 216190 h 429177"/>
              <a:gd name="connsiteX11" fmla="*/ 4726 w 412863"/>
              <a:gd name="connsiteY11" fmla="*/ 297662 h 429177"/>
              <a:gd name="connsiteX12" fmla="*/ 35402 w 412863"/>
              <a:gd name="connsiteY12" fmla="*/ 348916 h 429177"/>
              <a:gd name="connsiteX13" fmla="*/ 176206 w 412863"/>
              <a:gd name="connsiteY13" fmla="*/ 266782 h 429177"/>
              <a:gd name="connsiteX14" fmla="*/ 175677 w 412863"/>
              <a:gd name="connsiteY14" fmla="*/ 428744 h 429177"/>
              <a:gd name="connsiteX15" fmla="*/ 235773 w 412863"/>
              <a:gd name="connsiteY15" fmla="*/ 429177 h 429177"/>
              <a:gd name="connsiteX16" fmla="*/ 236333 w 412863"/>
              <a:gd name="connsiteY16" fmla="*/ 263354 h 429177"/>
              <a:gd name="connsiteX17" fmla="*/ 385357 w 412863"/>
              <a:gd name="connsiteY17" fmla="*/ 339811 h 429177"/>
              <a:gd name="connsiteX18" fmla="*/ 412864 w 412863"/>
              <a:gd name="connsiteY18" fmla="*/ 287045 h 42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863" h="429177">
                <a:moveTo>
                  <a:pt x="412864" y="287045"/>
                </a:moveTo>
                <a:lnTo>
                  <a:pt x="268477" y="212972"/>
                </a:lnTo>
                <a:lnTo>
                  <a:pt x="408159" y="131500"/>
                </a:lnTo>
                <a:lnTo>
                  <a:pt x="377484" y="80246"/>
                </a:lnTo>
                <a:lnTo>
                  <a:pt x="236657" y="162372"/>
                </a:lnTo>
                <a:lnTo>
                  <a:pt x="237187" y="411"/>
                </a:lnTo>
                <a:lnTo>
                  <a:pt x="177082" y="0"/>
                </a:lnTo>
                <a:lnTo>
                  <a:pt x="176530" y="165801"/>
                </a:lnTo>
                <a:lnTo>
                  <a:pt x="27507" y="89344"/>
                </a:lnTo>
                <a:lnTo>
                  <a:pt x="0" y="142110"/>
                </a:lnTo>
                <a:lnTo>
                  <a:pt x="144410" y="216190"/>
                </a:lnTo>
                <a:lnTo>
                  <a:pt x="4726" y="297662"/>
                </a:lnTo>
                <a:lnTo>
                  <a:pt x="35402" y="348916"/>
                </a:lnTo>
                <a:lnTo>
                  <a:pt x="176206" y="266782"/>
                </a:lnTo>
                <a:lnTo>
                  <a:pt x="175677" y="428744"/>
                </a:lnTo>
                <a:lnTo>
                  <a:pt x="235773" y="429177"/>
                </a:lnTo>
                <a:lnTo>
                  <a:pt x="236333" y="263354"/>
                </a:lnTo>
                <a:lnTo>
                  <a:pt x="385357" y="339811"/>
                </a:lnTo>
                <a:lnTo>
                  <a:pt x="412864" y="287045"/>
                </a:lnTo>
                <a:close/>
              </a:path>
            </a:pathLst>
          </a:custGeom>
          <a:solidFill>
            <a:srgbClr val="FD645A"/>
          </a:solidFill>
          <a:ln w="9364" cap="flat">
            <a:noFill/>
            <a:prstDash val="solid"/>
            <a:miter/>
          </a:ln>
        </p:spPr>
        <p:txBody>
          <a:bodyPr rtlCol="0" anchor="ctr"/>
          <a:lstStyle/>
          <a:p>
            <a:endParaRPr lang="ru-RU"/>
          </a:p>
        </p:txBody>
      </p:sp>
    </p:spTree>
    <p:extLst>
      <p:ext uri="{BB962C8B-B14F-4D97-AF65-F5344CB8AC3E}">
        <p14:creationId xmlns:p14="http://schemas.microsoft.com/office/powerpoint/2010/main" val="3371222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Рисунок 13">
            <a:extLst>
              <a:ext uri="{FF2B5EF4-FFF2-40B4-BE49-F238E27FC236}">
                <a16:creationId xmlns:a16="http://schemas.microsoft.com/office/drawing/2014/main" id="{BE66BF24-851F-46A3-9D1E-7E6131061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7770" y="145711"/>
            <a:ext cx="5264230" cy="6566578"/>
          </a:xfrm>
          <a:prstGeom prst="rect">
            <a:avLst/>
          </a:prstGeom>
        </p:spPr>
      </p:pic>
      <p:sp>
        <p:nvSpPr>
          <p:cNvPr id="18" name="Прямоугольник 17">
            <a:extLst>
              <a:ext uri="{FF2B5EF4-FFF2-40B4-BE49-F238E27FC236}">
                <a16:creationId xmlns:a16="http://schemas.microsoft.com/office/drawing/2014/main" id="{6558B8A7-43CA-4105-9DDB-EDAB8CB7DE70}"/>
              </a:ext>
            </a:extLst>
          </p:cNvPr>
          <p:cNvSpPr/>
          <p:nvPr/>
        </p:nvSpPr>
        <p:spPr>
          <a:xfrm>
            <a:off x="4318635" y="1050289"/>
            <a:ext cx="2609135" cy="2814321"/>
          </a:xfrm>
          <a:prstGeom prst="rect">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E613F257-6B50-43B3-BCB1-64EB165F56A6}"/>
              </a:ext>
            </a:extLst>
          </p:cNvPr>
          <p:cNvSpPr>
            <a:spLocks noGrp="1"/>
          </p:cNvSpPr>
          <p:nvPr>
            <p:ph type="title"/>
          </p:nvPr>
        </p:nvSpPr>
        <p:spPr>
          <a:xfrm>
            <a:off x="586001" y="474130"/>
            <a:ext cx="10566837" cy="470750"/>
          </a:xfrm>
        </p:spPr>
        <p:txBody>
          <a:bodyPr/>
          <a:lstStyle/>
          <a:p>
            <a:r>
              <a:rPr lang="ru-RU" dirty="0"/>
              <a:t>Метрика точности</a:t>
            </a:r>
          </a:p>
        </p:txBody>
      </p:sp>
      <p:sp>
        <p:nvSpPr>
          <p:cNvPr id="4" name="TextBox 3">
            <a:extLst>
              <a:ext uri="{FF2B5EF4-FFF2-40B4-BE49-F238E27FC236}">
                <a16:creationId xmlns:a16="http://schemas.microsoft.com/office/drawing/2014/main" id="{F530B88B-6AAE-4EEA-B326-FF0DC0C289D9}"/>
              </a:ext>
            </a:extLst>
          </p:cNvPr>
          <p:cNvSpPr txBox="1"/>
          <p:nvPr/>
        </p:nvSpPr>
        <p:spPr>
          <a:xfrm>
            <a:off x="556729" y="1105541"/>
            <a:ext cx="6096000" cy="830997"/>
          </a:xfrm>
          <a:prstGeom prst="rect">
            <a:avLst/>
          </a:prstGeom>
          <a:noFill/>
        </p:spPr>
        <p:txBody>
          <a:bodyPr wrap="square">
            <a:spAutoFit/>
          </a:bodyPr>
          <a:lstStyle/>
          <a:p>
            <a:r>
              <a:rPr lang="en-US" sz="2400" b="1" i="0" dirty="0">
                <a:solidFill>
                  <a:srgbClr val="111111"/>
                </a:solidFill>
                <a:effectLst/>
                <a:latin typeface="Fira Sans"/>
              </a:rPr>
              <a:t>Accuracy, precision </a:t>
            </a:r>
            <a:r>
              <a:rPr lang="ru-RU" sz="2400" b="1" i="0" dirty="0">
                <a:solidFill>
                  <a:srgbClr val="111111"/>
                </a:solidFill>
                <a:effectLst/>
                <a:latin typeface="Fira Sans"/>
              </a:rPr>
              <a:t>и </a:t>
            </a:r>
            <a:r>
              <a:rPr lang="en-US" sz="2400" b="1" i="0" dirty="0">
                <a:solidFill>
                  <a:srgbClr val="111111"/>
                </a:solidFill>
                <a:effectLst/>
                <a:latin typeface="Fira Sans"/>
              </a:rPr>
              <a:t>recall</a:t>
            </a:r>
            <a:br>
              <a:rPr lang="en-US" sz="2400" b="1" dirty="0"/>
            </a:br>
            <a:endParaRPr lang="ru-RU" sz="2400" b="1" dirty="0"/>
          </a:p>
        </p:txBody>
      </p:sp>
      <p:pic>
        <p:nvPicPr>
          <p:cNvPr id="7" name="Рисунок 6">
            <a:extLst>
              <a:ext uri="{FF2B5EF4-FFF2-40B4-BE49-F238E27FC236}">
                <a16:creationId xmlns:a16="http://schemas.microsoft.com/office/drawing/2014/main" id="{8D98EFD5-961F-4A97-9131-948CDBCB13CC}"/>
              </a:ext>
            </a:extLst>
          </p:cNvPr>
          <p:cNvPicPr>
            <a:picLocks noChangeAspect="1"/>
          </p:cNvPicPr>
          <p:nvPr/>
        </p:nvPicPr>
        <p:blipFill>
          <a:blip r:embed="rId4"/>
          <a:stretch>
            <a:fillRect/>
          </a:stretch>
        </p:blipFill>
        <p:spPr>
          <a:xfrm>
            <a:off x="167322" y="2152230"/>
            <a:ext cx="3648075" cy="866775"/>
          </a:xfrm>
          <a:prstGeom prst="rect">
            <a:avLst/>
          </a:prstGeom>
        </p:spPr>
      </p:pic>
      <p:pic>
        <p:nvPicPr>
          <p:cNvPr id="9" name="Рисунок 8">
            <a:extLst>
              <a:ext uri="{FF2B5EF4-FFF2-40B4-BE49-F238E27FC236}">
                <a16:creationId xmlns:a16="http://schemas.microsoft.com/office/drawing/2014/main" id="{B6037690-E27A-4D04-9B39-490D849E86CF}"/>
              </a:ext>
            </a:extLst>
          </p:cNvPr>
          <p:cNvPicPr>
            <a:picLocks noChangeAspect="1"/>
          </p:cNvPicPr>
          <p:nvPr/>
        </p:nvPicPr>
        <p:blipFill>
          <a:blip r:embed="rId5"/>
          <a:stretch>
            <a:fillRect/>
          </a:stretch>
        </p:blipFill>
        <p:spPr>
          <a:xfrm>
            <a:off x="484505" y="3159760"/>
            <a:ext cx="2647950" cy="1676400"/>
          </a:xfrm>
          <a:prstGeom prst="rect">
            <a:avLst/>
          </a:prstGeom>
        </p:spPr>
      </p:pic>
      <p:pic>
        <p:nvPicPr>
          <p:cNvPr id="12" name="Рисунок 11">
            <a:extLst>
              <a:ext uri="{FF2B5EF4-FFF2-40B4-BE49-F238E27FC236}">
                <a16:creationId xmlns:a16="http://schemas.microsoft.com/office/drawing/2014/main" id="{874B8EC1-218B-42C1-8C09-AE2F216CFBD8}"/>
              </a:ext>
            </a:extLst>
          </p:cNvPr>
          <p:cNvPicPr>
            <a:picLocks noChangeAspect="1"/>
          </p:cNvPicPr>
          <p:nvPr/>
        </p:nvPicPr>
        <p:blipFill>
          <a:blip r:embed="rId6"/>
          <a:stretch>
            <a:fillRect/>
          </a:stretch>
        </p:blipFill>
        <p:spPr>
          <a:xfrm>
            <a:off x="198178" y="4638465"/>
            <a:ext cx="4181475" cy="971550"/>
          </a:xfrm>
          <a:prstGeom prst="rect">
            <a:avLst/>
          </a:prstGeom>
        </p:spPr>
      </p:pic>
      <p:sp>
        <p:nvSpPr>
          <p:cNvPr id="16" name="TextBox 15">
            <a:extLst>
              <a:ext uri="{FF2B5EF4-FFF2-40B4-BE49-F238E27FC236}">
                <a16:creationId xmlns:a16="http://schemas.microsoft.com/office/drawing/2014/main" id="{CF84ADCF-A8C2-4C4D-8941-CC6269E3D605}"/>
              </a:ext>
            </a:extLst>
          </p:cNvPr>
          <p:cNvSpPr txBox="1"/>
          <p:nvPr/>
        </p:nvSpPr>
        <p:spPr>
          <a:xfrm>
            <a:off x="4348797" y="1273299"/>
            <a:ext cx="2609135" cy="2308324"/>
          </a:xfrm>
          <a:prstGeom prst="rect">
            <a:avLst/>
          </a:prstGeom>
          <a:noFill/>
        </p:spPr>
        <p:txBody>
          <a:bodyPr wrap="square">
            <a:spAutoFit/>
          </a:bodyPr>
          <a:lstStyle/>
          <a:p>
            <a:r>
              <a:rPr lang="ru-RU" b="1" dirty="0">
                <a:solidFill>
                  <a:schemeClr val="bg1"/>
                </a:solidFill>
              </a:rPr>
              <a:t>Т</a:t>
            </a:r>
            <a:r>
              <a:rPr lang="en-US" b="1" dirty="0">
                <a:solidFill>
                  <a:schemeClr val="bg1"/>
                </a:solidFill>
              </a:rPr>
              <a:t>P </a:t>
            </a:r>
            <a:r>
              <a:rPr lang="ru-RU" b="1" dirty="0">
                <a:solidFill>
                  <a:schemeClr val="bg1"/>
                </a:solidFill>
              </a:rPr>
              <a:t>– </a:t>
            </a:r>
            <a:r>
              <a:rPr lang="ru-RU" b="1" dirty="0" err="1">
                <a:solidFill>
                  <a:schemeClr val="bg1"/>
                </a:solidFill>
              </a:rPr>
              <a:t>истиннопложительный</a:t>
            </a:r>
            <a:r>
              <a:rPr lang="ru-RU" b="1" dirty="0">
                <a:solidFill>
                  <a:schemeClr val="bg1"/>
                </a:solidFill>
              </a:rPr>
              <a:t> </a:t>
            </a:r>
            <a:endParaRPr lang="en-US" b="1" dirty="0">
              <a:solidFill>
                <a:schemeClr val="bg1"/>
              </a:solidFill>
            </a:endParaRPr>
          </a:p>
          <a:p>
            <a:r>
              <a:rPr lang="en-US" b="1" dirty="0">
                <a:solidFill>
                  <a:schemeClr val="bg1"/>
                </a:solidFill>
              </a:rPr>
              <a:t>TN </a:t>
            </a:r>
            <a:r>
              <a:rPr lang="ru-RU" b="1" dirty="0">
                <a:solidFill>
                  <a:schemeClr val="bg1"/>
                </a:solidFill>
              </a:rPr>
              <a:t>– </a:t>
            </a:r>
            <a:r>
              <a:rPr lang="ru-RU" b="1" dirty="0" err="1">
                <a:solidFill>
                  <a:schemeClr val="bg1"/>
                </a:solidFill>
              </a:rPr>
              <a:t>истиноотрицательный</a:t>
            </a:r>
            <a:endParaRPr lang="en-US" b="1" dirty="0">
              <a:solidFill>
                <a:schemeClr val="bg1"/>
              </a:solidFill>
            </a:endParaRPr>
          </a:p>
          <a:p>
            <a:r>
              <a:rPr lang="en-US" b="1" dirty="0">
                <a:solidFill>
                  <a:schemeClr val="bg1"/>
                </a:solidFill>
              </a:rPr>
              <a:t>FP</a:t>
            </a:r>
            <a:r>
              <a:rPr lang="ru-RU" b="1" dirty="0">
                <a:solidFill>
                  <a:schemeClr val="bg1"/>
                </a:solidFill>
              </a:rPr>
              <a:t> </a:t>
            </a:r>
            <a:r>
              <a:rPr lang="en-US" b="1" dirty="0">
                <a:solidFill>
                  <a:schemeClr val="bg1"/>
                </a:solidFill>
              </a:rPr>
              <a:t> </a:t>
            </a:r>
            <a:r>
              <a:rPr lang="ru-RU" b="1" dirty="0">
                <a:solidFill>
                  <a:schemeClr val="bg1"/>
                </a:solidFill>
              </a:rPr>
              <a:t>– ложноположительный</a:t>
            </a:r>
            <a:endParaRPr lang="en-US" b="1" dirty="0">
              <a:solidFill>
                <a:schemeClr val="bg1"/>
              </a:solidFill>
            </a:endParaRPr>
          </a:p>
          <a:p>
            <a:r>
              <a:rPr lang="en-US" b="1" dirty="0">
                <a:solidFill>
                  <a:schemeClr val="bg1"/>
                </a:solidFill>
              </a:rPr>
              <a:t>FN </a:t>
            </a:r>
            <a:r>
              <a:rPr lang="ru-RU" b="1" dirty="0">
                <a:solidFill>
                  <a:schemeClr val="bg1"/>
                </a:solidFill>
              </a:rPr>
              <a:t>– ложноотрицательный</a:t>
            </a:r>
          </a:p>
        </p:txBody>
      </p:sp>
      <p:sp>
        <p:nvSpPr>
          <p:cNvPr id="17" name="Рисунок 10">
            <a:extLst>
              <a:ext uri="{FF2B5EF4-FFF2-40B4-BE49-F238E27FC236}">
                <a16:creationId xmlns:a16="http://schemas.microsoft.com/office/drawing/2014/main" id="{4B890816-AC9A-40B1-9EC1-FB7B0C38772A}"/>
              </a:ext>
            </a:extLst>
          </p:cNvPr>
          <p:cNvSpPr>
            <a:spLocks noChangeAspect="1"/>
          </p:cNvSpPr>
          <p:nvPr/>
        </p:nvSpPr>
        <p:spPr>
          <a:xfrm>
            <a:off x="198178" y="6383870"/>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w="1168" cap="flat">
            <a:noFill/>
            <a:prstDash val="solid"/>
            <a:miter/>
          </a:ln>
        </p:spPr>
        <p:txBody>
          <a:bodyPr rtlCol="0" anchor="ctr"/>
          <a:lstStyle/>
          <a:p>
            <a:endParaRPr lang="ru-RU"/>
          </a:p>
        </p:txBody>
      </p:sp>
    </p:spTree>
    <p:extLst>
      <p:ext uri="{BB962C8B-B14F-4D97-AF65-F5344CB8AC3E}">
        <p14:creationId xmlns:p14="http://schemas.microsoft.com/office/powerpoint/2010/main" val="866771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16" name="Рисунок 15">
            <a:extLst>
              <a:ext uri="{FF2B5EF4-FFF2-40B4-BE49-F238E27FC236}">
                <a16:creationId xmlns:a16="http://schemas.microsoft.com/office/drawing/2014/main" id="{7523B186-C65F-B64A-BE83-C00C2B77C7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5885" y="-972454"/>
            <a:ext cx="5483077" cy="5400000"/>
          </a:xfrm>
          <a:prstGeom prst="rect">
            <a:avLst/>
          </a:prstGeom>
        </p:spPr>
      </p:pic>
      <p:sp>
        <p:nvSpPr>
          <p:cNvPr id="19" name="TextBox 18">
            <a:extLst>
              <a:ext uri="{FF2B5EF4-FFF2-40B4-BE49-F238E27FC236}">
                <a16:creationId xmlns:a16="http://schemas.microsoft.com/office/drawing/2014/main" id="{B6500A4E-9E6B-C441-9307-FAB328C1AD1A}"/>
              </a:ext>
            </a:extLst>
          </p:cNvPr>
          <p:cNvSpPr txBox="1"/>
          <p:nvPr/>
        </p:nvSpPr>
        <p:spPr>
          <a:xfrm>
            <a:off x="566039" y="3972957"/>
            <a:ext cx="8499475" cy="2086725"/>
          </a:xfrm>
          <a:prstGeom prst="rect">
            <a:avLst/>
          </a:prstGeom>
          <a:noFill/>
        </p:spPr>
        <p:txBody>
          <a:bodyPr wrap="square" lIns="0" rtlCol="0">
            <a:spAutoFit/>
          </a:bodyPr>
          <a:lstStyle/>
          <a:p>
            <a:pPr>
              <a:lnSpc>
                <a:spcPct val="90000"/>
              </a:lnSpc>
            </a:pPr>
            <a:r>
              <a:rPr lang="en-US" sz="4800" dirty="0">
                <a:solidFill>
                  <a:schemeClr val="bg1"/>
                </a:solidFill>
                <a:latin typeface="Croc" panose="020B0502020203020203" pitchFamily="34" charset="0"/>
              </a:rPr>
              <a:t>PART </a:t>
            </a:r>
            <a:r>
              <a:rPr lang="ru-RU" sz="4800" dirty="0">
                <a:solidFill>
                  <a:schemeClr val="bg1"/>
                </a:solidFill>
                <a:latin typeface="Croc" panose="020B0502020203020203" pitchFamily="34" charset="0"/>
              </a:rPr>
              <a:t>3</a:t>
            </a:r>
            <a:r>
              <a:rPr lang="en-US" sz="4800" dirty="0">
                <a:solidFill>
                  <a:schemeClr val="bg1"/>
                </a:solidFill>
                <a:latin typeface="Croc" panose="020B0502020203020203" pitchFamily="34" charset="0"/>
              </a:rPr>
              <a:t> </a:t>
            </a:r>
          </a:p>
          <a:p>
            <a:pPr>
              <a:lnSpc>
                <a:spcPct val="90000"/>
              </a:lnSpc>
            </a:pPr>
            <a:r>
              <a:rPr lang="en-US" sz="4800" dirty="0">
                <a:solidFill>
                  <a:schemeClr val="bg1"/>
                </a:solidFill>
                <a:latin typeface="Croc" panose="020B0502020203020203" pitchFamily="34" charset="0"/>
                <a:sym typeface="Arial"/>
              </a:rPr>
              <a:t>Python</a:t>
            </a:r>
            <a:endParaRPr lang="ru-RU" sz="4800" dirty="0">
              <a:solidFill>
                <a:schemeClr val="bg1"/>
              </a:solidFill>
              <a:latin typeface="Croc" panose="020B0502020203020203" pitchFamily="34" charset="0"/>
            </a:endParaRPr>
          </a:p>
          <a:p>
            <a:pPr>
              <a:lnSpc>
                <a:spcPct val="90000"/>
              </a:lnSpc>
            </a:pPr>
            <a:endParaRPr lang="ru-RU" sz="4800" dirty="0">
              <a:solidFill>
                <a:schemeClr val="bg1"/>
              </a:solidFill>
              <a:latin typeface="Croc" panose="020B0502020203020203" pitchFamily="34" charset="0"/>
            </a:endParaRPr>
          </a:p>
        </p:txBody>
      </p:sp>
    </p:spTree>
    <p:extLst>
      <p:ext uri="{BB962C8B-B14F-4D97-AF65-F5344CB8AC3E}">
        <p14:creationId xmlns:p14="http://schemas.microsoft.com/office/powerpoint/2010/main" val="1311710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2"/>
          <p:cNvSpPr/>
          <p:nvPr/>
        </p:nvSpPr>
        <p:spPr>
          <a:xfrm>
            <a:off x="4945527" y="0"/>
            <a:ext cx="7246473" cy="6857999"/>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51" name="Google Shape;351;p22"/>
          <p:cNvGrpSpPr/>
          <p:nvPr/>
        </p:nvGrpSpPr>
        <p:grpSpPr>
          <a:xfrm>
            <a:off x="4764824" y="4108596"/>
            <a:ext cx="14854353" cy="14854353"/>
            <a:chOff x="41568" y="3083077"/>
            <a:chExt cx="8925756" cy="8925756"/>
          </a:xfrm>
        </p:grpSpPr>
        <p:sp>
          <p:nvSpPr>
            <p:cNvPr id="352" name="Google Shape;352;p22"/>
            <p:cNvSpPr/>
            <p:nvPr/>
          </p:nvSpPr>
          <p:spPr>
            <a:xfrm>
              <a:off x="41568" y="3083077"/>
              <a:ext cx="8925756" cy="8925756"/>
            </a:xfrm>
            <a:prstGeom prst="ellipse">
              <a:avLst/>
            </a:prstGeom>
            <a:solidFill>
              <a:srgbClr val="2424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3" name="Google Shape;353;p22"/>
            <p:cNvSpPr/>
            <p:nvPr/>
          </p:nvSpPr>
          <p:spPr>
            <a:xfrm>
              <a:off x="2387350" y="3799046"/>
              <a:ext cx="5760000" cy="5760000"/>
            </a:xfrm>
            <a:prstGeom prst="ellipse">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354" name="Google Shape;354;p22"/>
          <p:cNvSpPr txBox="1">
            <a:spLocks noGrp="1"/>
          </p:cNvSpPr>
          <p:nvPr>
            <p:ph type="title"/>
          </p:nvPr>
        </p:nvSpPr>
        <p:spPr>
          <a:xfrm>
            <a:off x="55333" y="180028"/>
            <a:ext cx="10566837" cy="6647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a:buNone/>
            </a:pPr>
            <a:r>
              <a:rPr lang="ru-RU" sz="4800">
                <a:solidFill>
                  <a:schemeClr val="dk1"/>
                </a:solidFill>
              </a:rPr>
              <a:t>Немного истории</a:t>
            </a:r>
            <a:endParaRPr sz="4800"/>
          </a:p>
        </p:txBody>
      </p:sp>
      <p:sp>
        <p:nvSpPr>
          <p:cNvPr id="355" name="Google Shape;355;p22"/>
          <p:cNvSpPr/>
          <p:nvPr/>
        </p:nvSpPr>
        <p:spPr>
          <a:xfrm>
            <a:off x="556519" y="932948"/>
            <a:ext cx="4298506" cy="6186309"/>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ru-RU" sz="2400" b="0" i="0">
                <a:solidFill>
                  <a:srgbClr val="000000"/>
                </a:solidFill>
                <a:latin typeface="Arial"/>
                <a:ea typeface="Arial"/>
                <a:cs typeface="Arial"/>
                <a:sym typeface="Arial"/>
              </a:rPr>
              <a:t>Python был разработан в конце 1989 г. Гуидо ван Россумом </a:t>
            </a:r>
            <a:endParaRPr/>
          </a:p>
          <a:p>
            <a:pPr marL="0" marR="0" lvl="0" indent="0" algn="ctr" rtl="0">
              <a:spcBef>
                <a:spcPts val="0"/>
              </a:spcBef>
              <a:spcAft>
                <a:spcPts val="0"/>
              </a:spcAft>
              <a:buNone/>
            </a:pPr>
            <a:endParaRPr sz="2400">
              <a:solidFill>
                <a:srgbClr val="000000"/>
              </a:solidFill>
              <a:latin typeface="Arial"/>
              <a:ea typeface="Arial"/>
              <a:cs typeface="Arial"/>
              <a:sym typeface="Arial"/>
            </a:endParaRPr>
          </a:p>
          <a:p>
            <a:pPr marL="0" marR="0" lvl="0" indent="0" algn="ctr" rtl="0">
              <a:spcBef>
                <a:spcPts val="0"/>
              </a:spcBef>
              <a:spcAft>
                <a:spcPts val="0"/>
              </a:spcAft>
              <a:buNone/>
            </a:pPr>
            <a:r>
              <a:rPr lang="ru-RU" sz="2400" b="0" i="0">
                <a:solidFill>
                  <a:srgbClr val="000000"/>
                </a:solidFill>
                <a:latin typeface="Arial"/>
                <a:ea typeface="Arial"/>
                <a:cs typeface="Arial"/>
                <a:sym typeface="Arial"/>
              </a:rPr>
              <a:t>Гуидо обожал телевизионную передачу “Летающий цирк питона Монти”, и когда пришло время дать название своему языку, он выбрал имя Python. </a:t>
            </a:r>
            <a:endParaRPr/>
          </a:p>
          <a:p>
            <a:pPr marL="0" marR="0" lvl="0" indent="0" algn="ctr" rtl="0">
              <a:spcBef>
                <a:spcPts val="0"/>
              </a:spcBef>
              <a:spcAft>
                <a:spcPts val="0"/>
              </a:spcAft>
              <a:buNone/>
            </a:pPr>
            <a:endParaRPr sz="2400">
              <a:solidFill>
                <a:srgbClr val="000000"/>
              </a:solidFill>
              <a:latin typeface="Arial"/>
              <a:ea typeface="Arial"/>
              <a:cs typeface="Arial"/>
              <a:sym typeface="Arial"/>
            </a:endParaRPr>
          </a:p>
          <a:p>
            <a:pPr marL="0" marR="0" lvl="0" indent="0" algn="ctr" rtl="0">
              <a:spcBef>
                <a:spcPts val="0"/>
              </a:spcBef>
              <a:spcAft>
                <a:spcPts val="0"/>
              </a:spcAft>
              <a:buNone/>
            </a:pPr>
            <a:r>
              <a:rPr lang="ru-RU" sz="2400" b="0" i="0">
                <a:solidFill>
                  <a:srgbClr val="000000"/>
                </a:solidFill>
                <a:latin typeface="Arial"/>
                <a:ea typeface="Arial"/>
                <a:cs typeface="Arial"/>
                <a:sym typeface="Arial"/>
              </a:rPr>
              <a:t>В 1991 г. Python был размещен для общего доступа</a:t>
            </a:r>
            <a:endParaRPr/>
          </a:p>
          <a:p>
            <a:pPr marL="0" marR="0" lvl="0" indent="0" algn="l" rtl="0">
              <a:spcBef>
                <a:spcPts val="0"/>
              </a:spcBef>
              <a:spcAft>
                <a:spcPts val="0"/>
              </a:spcAft>
              <a:buNone/>
            </a:pPr>
            <a:br>
              <a:rPr lang="ru-RU" sz="1800">
                <a:solidFill>
                  <a:schemeClr val="dk1"/>
                </a:solidFill>
                <a:latin typeface="Arial"/>
                <a:ea typeface="Arial"/>
                <a:cs typeface="Arial"/>
                <a:sym typeface="Arial"/>
              </a:rPr>
            </a:br>
            <a:endParaRPr sz="1800">
              <a:solidFill>
                <a:srgbClr val="343336"/>
              </a:solidFill>
              <a:latin typeface="Arial"/>
              <a:ea typeface="Arial"/>
              <a:cs typeface="Arial"/>
              <a:sym typeface="Arial"/>
            </a:endParaRPr>
          </a:p>
        </p:txBody>
      </p:sp>
      <p:sp>
        <p:nvSpPr>
          <p:cNvPr id="356" name="Google Shape;356;p22"/>
          <p:cNvSpPr/>
          <p:nvPr/>
        </p:nvSpPr>
        <p:spPr>
          <a:xfrm>
            <a:off x="198178" y="6383870"/>
            <a:ext cx="843470" cy="217788"/>
          </a:xfrm>
          <a:custGeom>
            <a:avLst/>
            <a:gdLst/>
            <a:ahLst/>
            <a:cxnLst/>
            <a:rect l="l" t="t" r="r" b="b"/>
            <a:pathLst>
              <a:path w="1360664" h="351328" extrusionOk="0">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57" name="Google Shape;357;p22" descr="Летающий цирк Монти Пайтона — Википедия"/>
          <p:cNvPicPr preferRelativeResize="0"/>
          <p:nvPr/>
        </p:nvPicPr>
        <p:blipFill rotWithShape="1">
          <a:blip r:embed="rId3">
            <a:alphaModFix/>
          </a:blip>
          <a:srcRect/>
          <a:stretch/>
        </p:blipFill>
        <p:spPr>
          <a:xfrm>
            <a:off x="8636582" y="1635020"/>
            <a:ext cx="3063404" cy="4737222"/>
          </a:xfrm>
          <a:prstGeom prst="rect">
            <a:avLst/>
          </a:prstGeom>
          <a:noFill/>
          <a:ln>
            <a:noFill/>
          </a:ln>
        </p:spPr>
      </p:pic>
      <p:pic>
        <p:nvPicPr>
          <p:cNvPr id="358" name="Google Shape;358;p22" descr="Ван Россум, Гвидо — Википедия"/>
          <p:cNvPicPr preferRelativeResize="0"/>
          <p:nvPr/>
        </p:nvPicPr>
        <p:blipFill rotWithShape="1">
          <a:blip r:embed="rId4">
            <a:alphaModFix/>
          </a:blip>
          <a:srcRect/>
          <a:stretch/>
        </p:blipFill>
        <p:spPr>
          <a:xfrm>
            <a:off x="5180778" y="1679966"/>
            <a:ext cx="3128184" cy="4692276"/>
          </a:xfrm>
          <a:prstGeom prst="rect">
            <a:avLst/>
          </a:prstGeom>
          <a:noFill/>
          <a:ln>
            <a:noFill/>
          </a:ln>
        </p:spPr>
      </p:pic>
      <p:pic>
        <p:nvPicPr>
          <p:cNvPr id="359" name="Google Shape;359;p22"/>
          <p:cNvPicPr preferRelativeResize="0"/>
          <p:nvPr/>
        </p:nvPicPr>
        <p:blipFill rotWithShape="1">
          <a:blip r:embed="rId5">
            <a:alphaModFix/>
          </a:blip>
          <a:srcRect/>
          <a:stretch/>
        </p:blipFill>
        <p:spPr>
          <a:xfrm>
            <a:off x="5309216" y="-382635"/>
            <a:ext cx="6327113" cy="24549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Прямоугольник 19">
            <a:extLst>
              <a:ext uri="{FF2B5EF4-FFF2-40B4-BE49-F238E27FC236}">
                <a16:creationId xmlns:a16="http://schemas.microsoft.com/office/drawing/2014/main" id="{D5B307DB-58E2-0847-BD15-5FD563C6F394}"/>
              </a:ext>
            </a:extLst>
          </p:cNvPr>
          <p:cNvSpPr/>
          <p:nvPr/>
        </p:nvSpPr>
        <p:spPr>
          <a:xfrm>
            <a:off x="0" y="1"/>
            <a:ext cx="12192000" cy="3429000"/>
          </a:xfrm>
          <a:prstGeom prst="rect">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object 2">
            <a:extLst>
              <a:ext uri="{FF2B5EF4-FFF2-40B4-BE49-F238E27FC236}">
                <a16:creationId xmlns:a16="http://schemas.microsoft.com/office/drawing/2014/main" id="{12EC50D2-38EC-E644-89AF-902F0BD57DE9}"/>
              </a:ext>
            </a:extLst>
          </p:cNvPr>
          <p:cNvSpPr/>
          <p:nvPr/>
        </p:nvSpPr>
        <p:spPr>
          <a:xfrm>
            <a:off x="0" y="1303199"/>
            <a:ext cx="12192000" cy="55548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r>
              <a:rPr lang="ru-RU" b="0" i="0">
                <a:solidFill>
                  <a:schemeClr val="bg1"/>
                </a:solidFill>
                <a:effectLst/>
                <a:latin typeface="Roboto" panose="02000000000000000000" pitchFamily="2" charset="0"/>
              </a:rPr>
              <a:t>  </a:t>
            </a:r>
            <a:endParaRPr lang="ru-RU" dirty="0">
              <a:solidFill>
                <a:schemeClr val="bg1"/>
              </a:solidFill>
            </a:endParaRPr>
          </a:p>
        </p:txBody>
      </p:sp>
      <p:pic>
        <p:nvPicPr>
          <p:cNvPr id="46" name="object 7">
            <a:extLst>
              <a:ext uri="{FF2B5EF4-FFF2-40B4-BE49-F238E27FC236}">
                <a16:creationId xmlns:a16="http://schemas.microsoft.com/office/drawing/2014/main" id="{E061A4EC-818F-EA48-BC8B-4070F071BEA1}"/>
              </a:ext>
            </a:extLst>
          </p:cNvPr>
          <p:cNvPicPr/>
          <p:nvPr/>
        </p:nvPicPr>
        <p:blipFill>
          <a:blip r:embed="rId3" cstate="print"/>
          <a:stretch>
            <a:fillRect/>
          </a:stretch>
        </p:blipFill>
        <p:spPr>
          <a:xfrm>
            <a:off x="8137000" y="1303200"/>
            <a:ext cx="4054999" cy="5554799"/>
          </a:xfrm>
          <a:prstGeom prst="rect">
            <a:avLst/>
          </a:prstGeom>
        </p:spPr>
      </p:pic>
      <p:sp>
        <p:nvSpPr>
          <p:cNvPr id="15" name="Рисунок 10">
            <a:extLst>
              <a:ext uri="{FF2B5EF4-FFF2-40B4-BE49-F238E27FC236}">
                <a16:creationId xmlns:a16="http://schemas.microsoft.com/office/drawing/2014/main" id="{20F1D802-D178-9E49-A46E-5E42EBA59CB4}"/>
              </a:ext>
            </a:extLst>
          </p:cNvPr>
          <p:cNvSpPr>
            <a:spLocks noChangeAspect="1"/>
          </p:cNvSpPr>
          <p:nvPr/>
        </p:nvSpPr>
        <p:spPr>
          <a:xfrm>
            <a:off x="198178" y="6383870"/>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chemeClr val="bg1"/>
          </a:solidFill>
          <a:ln w="1168" cap="flat">
            <a:noFill/>
            <a:prstDash val="solid"/>
            <a:miter/>
          </a:ln>
        </p:spPr>
        <p:txBody>
          <a:bodyPr rtlCol="0" anchor="ctr"/>
          <a:lstStyle/>
          <a:p>
            <a:endParaRPr lang="ru-RU"/>
          </a:p>
        </p:txBody>
      </p:sp>
      <p:sp>
        <p:nvSpPr>
          <p:cNvPr id="8" name="Заголовок 2">
            <a:extLst>
              <a:ext uri="{FF2B5EF4-FFF2-40B4-BE49-F238E27FC236}">
                <a16:creationId xmlns:a16="http://schemas.microsoft.com/office/drawing/2014/main" id="{FB34DE6C-F304-4726-B2AF-B74B988E5723}"/>
              </a:ext>
            </a:extLst>
          </p:cNvPr>
          <p:cNvSpPr>
            <a:spLocks noGrp="1"/>
          </p:cNvSpPr>
          <p:nvPr>
            <p:ph type="title"/>
          </p:nvPr>
        </p:nvSpPr>
        <p:spPr>
          <a:xfrm>
            <a:off x="288294" y="378315"/>
            <a:ext cx="10566837" cy="609398"/>
          </a:xfrm>
        </p:spPr>
        <p:txBody>
          <a:bodyPr/>
          <a:lstStyle/>
          <a:p>
            <a:r>
              <a:rPr lang="ru-RU" sz="4400" b="0" dirty="0">
                <a:solidFill>
                  <a:schemeClr val="bg1"/>
                </a:solidFill>
              </a:rPr>
              <a:t>Философия питона</a:t>
            </a:r>
          </a:p>
        </p:txBody>
      </p:sp>
      <p:sp>
        <p:nvSpPr>
          <p:cNvPr id="10" name="TextBox 9">
            <a:extLst>
              <a:ext uri="{FF2B5EF4-FFF2-40B4-BE49-F238E27FC236}">
                <a16:creationId xmlns:a16="http://schemas.microsoft.com/office/drawing/2014/main" id="{CC48E550-2420-4E4C-B6E7-1EE28155C247}"/>
              </a:ext>
            </a:extLst>
          </p:cNvPr>
          <p:cNvSpPr txBox="1"/>
          <p:nvPr/>
        </p:nvSpPr>
        <p:spPr>
          <a:xfrm>
            <a:off x="118641" y="1173182"/>
            <a:ext cx="4054999" cy="3970318"/>
          </a:xfrm>
          <a:prstGeom prst="rect">
            <a:avLst/>
          </a:prstGeom>
          <a:noFill/>
        </p:spPr>
        <p:txBody>
          <a:bodyPr wrap="square">
            <a:spAutoFit/>
          </a:bodyPr>
          <a:lstStyle/>
          <a:p>
            <a:br>
              <a:rPr lang="ru-RU" dirty="0">
                <a:solidFill>
                  <a:schemeClr val="bg1"/>
                </a:solidFill>
              </a:rPr>
            </a:br>
            <a:r>
              <a:rPr lang="ru-RU" b="0" i="0" dirty="0">
                <a:solidFill>
                  <a:schemeClr val="bg1"/>
                </a:solidFill>
                <a:effectLst/>
                <a:latin typeface="Roboto" panose="02000000000000000000" pitchFamily="2" charset="0"/>
              </a:rPr>
              <a:t>Красивое лучше, чем уродливое.</a:t>
            </a:r>
            <a:br>
              <a:rPr lang="ru-RU" dirty="0">
                <a:solidFill>
                  <a:schemeClr val="bg1"/>
                </a:solidFill>
              </a:rPr>
            </a:br>
            <a:r>
              <a:rPr lang="ru-RU" b="0" i="0" dirty="0">
                <a:solidFill>
                  <a:schemeClr val="bg1"/>
                </a:solidFill>
                <a:effectLst/>
                <a:latin typeface="Roboto" panose="02000000000000000000" pitchFamily="2" charset="0"/>
              </a:rPr>
              <a:t>Явное лучше, чем неявное.</a:t>
            </a:r>
            <a:br>
              <a:rPr lang="ru-RU" dirty="0">
                <a:solidFill>
                  <a:schemeClr val="bg1"/>
                </a:solidFill>
              </a:rPr>
            </a:br>
            <a:r>
              <a:rPr lang="ru-RU" b="0" i="0" dirty="0">
                <a:solidFill>
                  <a:schemeClr val="bg1"/>
                </a:solidFill>
                <a:effectLst/>
                <a:latin typeface="Roboto" panose="02000000000000000000" pitchFamily="2" charset="0"/>
              </a:rPr>
              <a:t>Простое лучше, чем сложное.</a:t>
            </a:r>
            <a:br>
              <a:rPr lang="ru-RU" dirty="0">
                <a:solidFill>
                  <a:schemeClr val="bg1"/>
                </a:solidFill>
              </a:rPr>
            </a:br>
            <a:r>
              <a:rPr lang="ru-RU" b="0" i="0" dirty="0">
                <a:solidFill>
                  <a:schemeClr val="bg1"/>
                </a:solidFill>
                <a:effectLst/>
                <a:latin typeface="Roboto" panose="02000000000000000000" pitchFamily="2" charset="0"/>
              </a:rPr>
              <a:t>Сложное лучше, чем запутанное.</a:t>
            </a:r>
            <a:br>
              <a:rPr lang="ru-RU" dirty="0">
                <a:solidFill>
                  <a:schemeClr val="bg1"/>
                </a:solidFill>
              </a:rPr>
            </a:br>
            <a:r>
              <a:rPr lang="ru-RU" b="0" i="0" dirty="0">
                <a:solidFill>
                  <a:schemeClr val="bg1"/>
                </a:solidFill>
                <a:effectLst/>
                <a:latin typeface="Roboto" panose="02000000000000000000" pitchFamily="2" charset="0"/>
              </a:rPr>
              <a:t>Плоское лучше, чем вложенное.</a:t>
            </a:r>
            <a:br>
              <a:rPr lang="ru-RU" dirty="0">
                <a:solidFill>
                  <a:schemeClr val="bg1"/>
                </a:solidFill>
              </a:rPr>
            </a:br>
            <a:r>
              <a:rPr lang="ru-RU" b="0" i="0" dirty="0">
                <a:solidFill>
                  <a:schemeClr val="bg1"/>
                </a:solidFill>
                <a:effectLst/>
                <a:latin typeface="Roboto" panose="02000000000000000000" pitchFamily="2" charset="0"/>
              </a:rPr>
              <a:t>Разреженное лучше, чем плотное.</a:t>
            </a:r>
            <a:br>
              <a:rPr lang="ru-RU" dirty="0">
                <a:solidFill>
                  <a:schemeClr val="bg1"/>
                </a:solidFill>
              </a:rPr>
            </a:br>
            <a:r>
              <a:rPr lang="ru-RU" b="0" i="0" dirty="0">
                <a:solidFill>
                  <a:schemeClr val="bg1"/>
                </a:solidFill>
                <a:effectLst/>
                <a:latin typeface="Roboto" panose="02000000000000000000" pitchFamily="2" charset="0"/>
              </a:rPr>
              <a:t>Читабельность имеет значение.</a:t>
            </a:r>
            <a:br>
              <a:rPr lang="ru-RU" dirty="0">
                <a:solidFill>
                  <a:schemeClr val="bg1"/>
                </a:solidFill>
              </a:rPr>
            </a:br>
            <a:r>
              <a:rPr lang="ru-RU" b="0" i="0" dirty="0">
                <a:solidFill>
                  <a:schemeClr val="bg1"/>
                </a:solidFill>
                <a:effectLst/>
                <a:latin typeface="Roboto" panose="02000000000000000000" pitchFamily="2" charset="0"/>
              </a:rPr>
              <a:t>Особые случаи не настолько особые, чтобы нарушать правила.</a:t>
            </a:r>
            <a:br>
              <a:rPr lang="ru-RU" dirty="0">
                <a:solidFill>
                  <a:schemeClr val="bg1"/>
                </a:solidFill>
              </a:rPr>
            </a:br>
            <a:r>
              <a:rPr lang="ru-RU" b="0" i="0" dirty="0">
                <a:solidFill>
                  <a:schemeClr val="bg1"/>
                </a:solidFill>
                <a:effectLst/>
                <a:latin typeface="Roboto" panose="02000000000000000000" pitchFamily="2" charset="0"/>
              </a:rPr>
              <a:t>Хотя практичность побеждает стремление к чистоте.</a:t>
            </a:r>
            <a:br>
              <a:rPr lang="ru-RU" dirty="0">
                <a:solidFill>
                  <a:schemeClr val="bg1"/>
                </a:solidFill>
              </a:rPr>
            </a:br>
            <a:r>
              <a:rPr lang="ru-RU" b="0" i="0" dirty="0">
                <a:solidFill>
                  <a:schemeClr val="bg1"/>
                </a:solidFill>
                <a:effectLst/>
                <a:latin typeface="Roboto" panose="02000000000000000000" pitchFamily="2" charset="0"/>
              </a:rPr>
              <a:t>Ошибки никогда не должны замалчиваться.</a:t>
            </a:r>
            <a:endParaRPr lang="ru-RU" dirty="0">
              <a:solidFill>
                <a:schemeClr val="bg1"/>
              </a:solidFill>
            </a:endParaRPr>
          </a:p>
        </p:txBody>
      </p:sp>
      <p:sp>
        <p:nvSpPr>
          <p:cNvPr id="12" name="TextBox 11">
            <a:extLst>
              <a:ext uri="{FF2B5EF4-FFF2-40B4-BE49-F238E27FC236}">
                <a16:creationId xmlns:a16="http://schemas.microsoft.com/office/drawing/2014/main" id="{65EEB234-31BD-485C-94A9-6E7A754374E3}"/>
              </a:ext>
            </a:extLst>
          </p:cNvPr>
          <p:cNvSpPr txBox="1"/>
          <p:nvPr/>
        </p:nvSpPr>
        <p:spPr>
          <a:xfrm>
            <a:off x="4055001" y="1414451"/>
            <a:ext cx="4328741" cy="5078313"/>
          </a:xfrm>
          <a:prstGeom prst="rect">
            <a:avLst/>
          </a:prstGeom>
          <a:noFill/>
        </p:spPr>
        <p:txBody>
          <a:bodyPr wrap="square">
            <a:spAutoFit/>
          </a:bodyPr>
          <a:lstStyle/>
          <a:p>
            <a:r>
              <a:rPr lang="ru-RU" b="0" i="0" dirty="0">
                <a:solidFill>
                  <a:schemeClr val="bg1"/>
                </a:solidFill>
                <a:effectLst/>
                <a:latin typeface="Roboto" panose="02000000000000000000" pitchFamily="2" charset="0"/>
              </a:rPr>
              <a:t>Если не замалчиваются явно.</a:t>
            </a:r>
            <a:br>
              <a:rPr lang="ru-RU" dirty="0">
                <a:solidFill>
                  <a:schemeClr val="bg1"/>
                </a:solidFill>
              </a:rPr>
            </a:br>
            <a:r>
              <a:rPr lang="ru-RU" b="0" i="0" dirty="0">
                <a:solidFill>
                  <a:schemeClr val="bg1"/>
                </a:solidFill>
                <a:effectLst/>
                <a:latin typeface="Roboto" panose="02000000000000000000" pitchFamily="2" charset="0"/>
              </a:rPr>
              <a:t>Если видишь двусмысленность, отбрось искушение угадать.</a:t>
            </a:r>
            <a:br>
              <a:rPr lang="ru-RU" dirty="0">
                <a:solidFill>
                  <a:schemeClr val="bg1"/>
                </a:solidFill>
              </a:rPr>
            </a:br>
            <a:r>
              <a:rPr lang="ru-RU" b="0" i="0" dirty="0">
                <a:solidFill>
                  <a:schemeClr val="bg1"/>
                </a:solidFill>
                <a:effectLst/>
                <a:latin typeface="Roboto" panose="02000000000000000000" pitchFamily="2" charset="0"/>
              </a:rPr>
              <a:t>Должен существовать один — и, желательно, только один — очевидный способ сделать это.</a:t>
            </a:r>
            <a:br>
              <a:rPr lang="ru-RU" dirty="0">
                <a:solidFill>
                  <a:schemeClr val="bg1"/>
                </a:solidFill>
              </a:rPr>
            </a:br>
            <a:r>
              <a:rPr lang="ru-RU" b="0" i="0" dirty="0">
                <a:solidFill>
                  <a:schemeClr val="bg1"/>
                </a:solidFill>
                <a:effectLst/>
                <a:latin typeface="Roboto" panose="02000000000000000000" pitchFamily="2" charset="0"/>
              </a:rPr>
              <a:t>Хотя он поначалу может быть и не очевиден, если вы не голландец.</a:t>
            </a:r>
            <a:br>
              <a:rPr lang="ru-RU" dirty="0">
                <a:solidFill>
                  <a:schemeClr val="bg1"/>
                </a:solidFill>
              </a:rPr>
            </a:br>
            <a:r>
              <a:rPr lang="ru-RU" b="0" i="0" dirty="0">
                <a:solidFill>
                  <a:schemeClr val="bg1"/>
                </a:solidFill>
                <a:effectLst/>
                <a:latin typeface="Roboto" panose="02000000000000000000" pitchFamily="2" charset="0"/>
              </a:rPr>
              <a:t>Сейчас лучше, чем никогда.</a:t>
            </a:r>
            <a:br>
              <a:rPr lang="ru-RU" dirty="0">
                <a:solidFill>
                  <a:schemeClr val="bg1"/>
                </a:solidFill>
              </a:rPr>
            </a:br>
            <a:r>
              <a:rPr lang="ru-RU" b="0" i="0" dirty="0">
                <a:solidFill>
                  <a:schemeClr val="bg1"/>
                </a:solidFill>
                <a:effectLst/>
                <a:latin typeface="Roboto" panose="02000000000000000000" pitchFamily="2" charset="0"/>
              </a:rPr>
              <a:t>Хотя никогда зачастую лучше, чем прямо сейчас.</a:t>
            </a:r>
            <a:br>
              <a:rPr lang="ru-RU" dirty="0">
                <a:solidFill>
                  <a:schemeClr val="bg1"/>
                </a:solidFill>
              </a:rPr>
            </a:br>
            <a:r>
              <a:rPr lang="ru-RU" b="0" i="0" dirty="0">
                <a:solidFill>
                  <a:schemeClr val="bg1"/>
                </a:solidFill>
                <a:effectLst/>
                <a:latin typeface="Roboto" panose="02000000000000000000" pitchFamily="2" charset="0"/>
              </a:rPr>
              <a:t>Если реализацию сложно объяснить — идея плоха.</a:t>
            </a:r>
            <a:br>
              <a:rPr lang="ru-RU" dirty="0">
                <a:solidFill>
                  <a:schemeClr val="bg1"/>
                </a:solidFill>
              </a:rPr>
            </a:br>
            <a:r>
              <a:rPr lang="ru-RU" b="0" i="0" dirty="0">
                <a:solidFill>
                  <a:schemeClr val="bg1"/>
                </a:solidFill>
                <a:effectLst/>
                <a:latin typeface="Roboto" panose="02000000000000000000" pitchFamily="2" charset="0"/>
              </a:rPr>
              <a:t>Если реализацию легко объяснить — идея, возможно, хороша.</a:t>
            </a:r>
            <a:br>
              <a:rPr lang="ru-RU" dirty="0">
                <a:solidFill>
                  <a:schemeClr val="bg1"/>
                </a:solidFill>
              </a:rPr>
            </a:br>
            <a:r>
              <a:rPr lang="ru-RU" b="0" i="0" dirty="0">
                <a:solidFill>
                  <a:schemeClr val="bg1"/>
                </a:solidFill>
                <a:effectLst/>
                <a:latin typeface="Roboto" panose="02000000000000000000" pitchFamily="2" charset="0"/>
              </a:rPr>
              <a:t>Пространства имён, черт возьми, — отличная штука! Будем делать их побольше!</a:t>
            </a:r>
            <a:endParaRPr lang="ru-RU" dirty="0">
              <a:solidFill>
                <a:schemeClr val="bg1"/>
              </a:solidFill>
            </a:endParaRPr>
          </a:p>
        </p:txBody>
      </p:sp>
      <p:sp>
        <p:nvSpPr>
          <p:cNvPr id="14" name="TextBox 13">
            <a:extLst>
              <a:ext uri="{FF2B5EF4-FFF2-40B4-BE49-F238E27FC236}">
                <a16:creationId xmlns:a16="http://schemas.microsoft.com/office/drawing/2014/main" id="{D63641F5-FD1B-4272-8475-538E0DD4F5DA}"/>
              </a:ext>
            </a:extLst>
          </p:cNvPr>
          <p:cNvSpPr txBox="1"/>
          <p:nvPr/>
        </p:nvSpPr>
        <p:spPr>
          <a:xfrm>
            <a:off x="5086460" y="476299"/>
            <a:ext cx="6101080" cy="461665"/>
          </a:xfrm>
          <a:prstGeom prst="rect">
            <a:avLst/>
          </a:prstGeom>
          <a:noFill/>
        </p:spPr>
        <p:txBody>
          <a:bodyPr wrap="square">
            <a:spAutoFit/>
          </a:bodyPr>
          <a:lstStyle/>
          <a:p>
            <a:r>
              <a:rPr lang="en-US" sz="2400" b="1" i="1" u="sng" dirty="0">
                <a:solidFill>
                  <a:schemeClr val="bg1"/>
                </a:solidFill>
                <a:effectLst/>
                <a:latin typeface="Roboto" panose="02000000000000000000" pitchFamily="2" charset="0"/>
              </a:rPr>
              <a:t>import this</a:t>
            </a:r>
            <a:endParaRPr lang="ru-RU" sz="2400" b="1" i="1" u="sng" dirty="0">
              <a:solidFill>
                <a:schemeClr val="bg1"/>
              </a:solidFill>
            </a:endParaRPr>
          </a:p>
        </p:txBody>
      </p:sp>
    </p:spTree>
    <p:extLst>
      <p:ext uri="{BB962C8B-B14F-4D97-AF65-F5344CB8AC3E}">
        <p14:creationId xmlns:p14="http://schemas.microsoft.com/office/powerpoint/2010/main" val="2412957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p:nvPr/>
        </p:nvSpPr>
        <p:spPr>
          <a:xfrm>
            <a:off x="701827" y="2314420"/>
            <a:ext cx="1871663" cy="1871663"/>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roc" panose="020B0502020203020203" pitchFamily="34" charset="0"/>
              <a:sym typeface="Arial"/>
            </a:endParaRPr>
          </a:p>
        </p:txBody>
      </p:sp>
      <p:sp>
        <p:nvSpPr>
          <p:cNvPr id="277" name="Google Shape;277;p9"/>
          <p:cNvSpPr/>
          <p:nvPr/>
        </p:nvSpPr>
        <p:spPr>
          <a:xfrm>
            <a:off x="4875169" y="2314420"/>
            <a:ext cx="1871663" cy="1871663"/>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roc" panose="020B0502020203020203" pitchFamily="34" charset="0"/>
              <a:sym typeface="Arial"/>
            </a:endParaRPr>
          </a:p>
        </p:txBody>
      </p:sp>
      <p:sp>
        <p:nvSpPr>
          <p:cNvPr id="278" name="Google Shape;278;p9"/>
          <p:cNvSpPr/>
          <p:nvPr/>
        </p:nvSpPr>
        <p:spPr>
          <a:xfrm>
            <a:off x="9063121" y="2314420"/>
            <a:ext cx="1871663" cy="1871663"/>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roc" panose="020B0502020203020203" pitchFamily="34" charset="0"/>
              <a:sym typeface="Arial"/>
            </a:endParaRPr>
          </a:p>
        </p:txBody>
      </p:sp>
      <p:sp>
        <p:nvSpPr>
          <p:cNvPr id="280" name="Google Shape;280;p9"/>
          <p:cNvSpPr txBox="1"/>
          <p:nvPr/>
        </p:nvSpPr>
        <p:spPr>
          <a:xfrm>
            <a:off x="2279789" y="3443133"/>
            <a:ext cx="110799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6000" b="1" dirty="0">
                <a:solidFill>
                  <a:srgbClr val="000000"/>
                </a:solidFill>
                <a:latin typeface="Croc" panose="020B0502020203020203" pitchFamily="34" charset="0"/>
                <a:sym typeface="Arial"/>
              </a:rPr>
              <a:t>01</a:t>
            </a:r>
            <a:endParaRPr sz="6000" b="1" dirty="0">
              <a:solidFill>
                <a:srgbClr val="000000"/>
              </a:solidFill>
              <a:latin typeface="Croc" panose="020B0502020203020203" pitchFamily="34" charset="0"/>
              <a:sym typeface="Arial"/>
            </a:endParaRPr>
          </a:p>
        </p:txBody>
      </p:sp>
      <p:sp>
        <p:nvSpPr>
          <p:cNvPr id="281" name="Google Shape;281;p9"/>
          <p:cNvSpPr txBox="1"/>
          <p:nvPr/>
        </p:nvSpPr>
        <p:spPr>
          <a:xfrm>
            <a:off x="6444499" y="3443134"/>
            <a:ext cx="110799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6000" b="1" dirty="0">
                <a:solidFill>
                  <a:srgbClr val="000000"/>
                </a:solidFill>
                <a:latin typeface="Croc" panose="020B0502020203020203" pitchFamily="34" charset="0"/>
                <a:sym typeface="Arial"/>
              </a:rPr>
              <a:t>02</a:t>
            </a:r>
            <a:endParaRPr sz="6000" b="1" dirty="0">
              <a:solidFill>
                <a:srgbClr val="000000"/>
              </a:solidFill>
              <a:latin typeface="Croc" panose="020B0502020203020203" pitchFamily="34" charset="0"/>
              <a:sym typeface="Arial"/>
            </a:endParaRPr>
          </a:p>
        </p:txBody>
      </p:sp>
      <p:sp>
        <p:nvSpPr>
          <p:cNvPr id="282" name="Google Shape;282;p9"/>
          <p:cNvSpPr txBox="1"/>
          <p:nvPr/>
        </p:nvSpPr>
        <p:spPr>
          <a:xfrm>
            <a:off x="10641083" y="3431267"/>
            <a:ext cx="110799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6000" b="1" dirty="0">
                <a:solidFill>
                  <a:srgbClr val="000000"/>
                </a:solidFill>
                <a:latin typeface="Croc" panose="020B0502020203020203" pitchFamily="34" charset="0"/>
                <a:sym typeface="Arial"/>
              </a:rPr>
              <a:t>03</a:t>
            </a:r>
            <a:endParaRPr sz="6000" b="1" dirty="0">
              <a:solidFill>
                <a:srgbClr val="000000"/>
              </a:solidFill>
              <a:latin typeface="Croc" panose="020B0502020203020203" pitchFamily="34" charset="0"/>
              <a:sym typeface="Arial"/>
            </a:endParaRPr>
          </a:p>
        </p:txBody>
      </p:sp>
      <p:sp>
        <p:nvSpPr>
          <p:cNvPr id="283" name="Google Shape;283;p9"/>
          <p:cNvSpPr txBox="1"/>
          <p:nvPr/>
        </p:nvSpPr>
        <p:spPr>
          <a:xfrm>
            <a:off x="1149140" y="4499174"/>
            <a:ext cx="3390901" cy="923289"/>
          </a:xfrm>
          <a:prstGeom prst="rect">
            <a:avLst/>
          </a:prstGeom>
          <a:noFill/>
          <a:ln>
            <a:noFill/>
          </a:ln>
        </p:spPr>
        <p:txBody>
          <a:bodyPr spcFirstLastPara="1" wrap="square" lIns="91425" tIns="45700" rIns="91425" bIns="45700" anchor="t" anchorCtr="0">
            <a:spAutoFit/>
          </a:bodyPr>
          <a:lstStyle/>
          <a:p>
            <a:pPr algn="l"/>
            <a:r>
              <a:rPr lang="ru-RU" b="1" i="0" dirty="0">
                <a:solidFill>
                  <a:srgbClr val="333A4D"/>
                </a:solidFill>
                <a:effectLst/>
                <a:latin typeface="var(--header-font)"/>
              </a:rPr>
              <a:t>Веб-разработка</a:t>
            </a:r>
          </a:p>
          <a:p>
            <a:br>
              <a:rPr lang="ru-RU" dirty="0"/>
            </a:br>
            <a:endParaRPr b="1" dirty="0">
              <a:latin typeface="Croc" panose="020B0502020203020203" pitchFamily="34" charset="0"/>
            </a:endParaRPr>
          </a:p>
        </p:txBody>
      </p:sp>
      <p:sp>
        <p:nvSpPr>
          <p:cNvPr id="284" name="Google Shape;284;p9"/>
          <p:cNvSpPr/>
          <p:nvPr/>
        </p:nvSpPr>
        <p:spPr>
          <a:xfrm>
            <a:off x="5321093" y="4499174"/>
            <a:ext cx="3505200" cy="369291"/>
          </a:xfrm>
          <a:prstGeom prst="rect">
            <a:avLst/>
          </a:prstGeom>
          <a:noFill/>
          <a:ln>
            <a:noFill/>
          </a:ln>
        </p:spPr>
        <p:txBody>
          <a:bodyPr spcFirstLastPara="1" wrap="square" lIns="91425" tIns="45700" rIns="91425" bIns="45700" anchor="t" anchorCtr="0">
            <a:spAutoFit/>
          </a:bodyPr>
          <a:lstStyle/>
          <a:p>
            <a:pPr lvl="0"/>
            <a:r>
              <a:rPr lang="en-US" b="1" dirty="0">
                <a:latin typeface="Croc" panose="020B0502020203020203" pitchFamily="34" charset="0"/>
              </a:rPr>
              <a:t>Data Science</a:t>
            </a:r>
            <a:endParaRPr lang="ru-RU" b="1" dirty="0">
              <a:latin typeface="Croc" panose="020B0502020203020203" pitchFamily="34" charset="0"/>
            </a:endParaRPr>
          </a:p>
        </p:txBody>
      </p:sp>
      <p:sp>
        <p:nvSpPr>
          <p:cNvPr id="285" name="Google Shape;285;p9"/>
          <p:cNvSpPr/>
          <p:nvPr/>
        </p:nvSpPr>
        <p:spPr>
          <a:xfrm>
            <a:off x="9408369" y="4499174"/>
            <a:ext cx="2466975" cy="923289"/>
          </a:xfrm>
          <a:prstGeom prst="rect">
            <a:avLst/>
          </a:prstGeom>
          <a:noFill/>
          <a:ln>
            <a:noFill/>
          </a:ln>
        </p:spPr>
        <p:txBody>
          <a:bodyPr spcFirstLastPara="1" wrap="square" lIns="91425" tIns="45700" rIns="91425" bIns="45700" anchor="t" anchorCtr="0">
            <a:spAutoFit/>
          </a:bodyPr>
          <a:lstStyle/>
          <a:p>
            <a:pPr lvl="0"/>
            <a:r>
              <a:rPr lang="ru-RU" b="1" dirty="0">
                <a:latin typeface="Croc" panose="020B0502020203020203" pitchFamily="34" charset="0"/>
              </a:rPr>
              <a:t>Автоматизация процессов</a:t>
            </a:r>
          </a:p>
          <a:p>
            <a:pPr lvl="0"/>
            <a:endParaRPr lang="ru-RU" b="1" dirty="0">
              <a:latin typeface="Croc" panose="020B0502020203020203" pitchFamily="34" charset="0"/>
            </a:endParaRPr>
          </a:p>
        </p:txBody>
      </p:sp>
      <p:pic>
        <p:nvPicPr>
          <p:cNvPr id="287" name="Google Shape;287;p9"/>
          <p:cNvPicPr preferRelativeResize="0"/>
          <p:nvPr/>
        </p:nvPicPr>
        <p:blipFill rotWithShape="1">
          <a:blip r:embed="rId3">
            <a:alphaModFix/>
          </a:blip>
          <a:srcRect/>
          <a:stretch/>
        </p:blipFill>
        <p:spPr>
          <a:xfrm>
            <a:off x="9323418" y="2734430"/>
            <a:ext cx="1395768" cy="993598"/>
          </a:xfrm>
          <a:prstGeom prst="rect">
            <a:avLst/>
          </a:prstGeom>
          <a:noFill/>
          <a:ln>
            <a:noFill/>
          </a:ln>
        </p:spPr>
      </p:pic>
      <p:pic>
        <p:nvPicPr>
          <p:cNvPr id="288" name="Google Shape;288;p9"/>
          <p:cNvPicPr preferRelativeResize="0"/>
          <p:nvPr/>
        </p:nvPicPr>
        <p:blipFill rotWithShape="1">
          <a:blip r:embed="rId4">
            <a:alphaModFix/>
          </a:blip>
          <a:srcRect/>
          <a:stretch/>
        </p:blipFill>
        <p:spPr>
          <a:xfrm>
            <a:off x="5206036" y="2710773"/>
            <a:ext cx="1324797" cy="1017255"/>
          </a:xfrm>
          <a:prstGeom prst="rect">
            <a:avLst/>
          </a:prstGeom>
          <a:noFill/>
          <a:ln>
            <a:noFill/>
          </a:ln>
        </p:spPr>
      </p:pic>
      <p:pic>
        <p:nvPicPr>
          <p:cNvPr id="289" name="Google Shape;289;p9"/>
          <p:cNvPicPr preferRelativeResize="0"/>
          <p:nvPr/>
        </p:nvPicPr>
        <p:blipFill rotWithShape="1">
          <a:blip r:embed="rId5">
            <a:alphaModFix/>
          </a:blip>
          <a:srcRect/>
          <a:stretch/>
        </p:blipFill>
        <p:spPr>
          <a:xfrm>
            <a:off x="907175" y="2666709"/>
            <a:ext cx="1324797" cy="1167084"/>
          </a:xfrm>
          <a:prstGeom prst="rect">
            <a:avLst/>
          </a:prstGeom>
          <a:noFill/>
          <a:ln>
            <a:noFill/>
          </a:ln>
        </p:spPr>
      </p:pic>
      <p:sp>
        <p:nvSpPr>
          <p:cNvPr id="26" name="TextBox 25">
            <a:extLst>
              <a:ext uri="{FF2B5EF4-FFF2-40B4-BE49-F238E27FC236}">
                <a16:creationId xmlns:a16="http://schemas.microsoft.com/office/drawing/2014/main" id="{2052AA68-4853-1547-9C2C-F54FEB0459FF}"/>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latin typeface="Croc" panose="020B0502020203020203" pitchFamily="34" charset="0"/>
              </a:rPr>
              <a:t>N</a:t>
            </a:r>
            <a:endParaRPr lang="ru-RU" sz="1000" dirty="0">
              <a:latin typeface="Croc" panose="020B0502020203020203" pitchFamily="34" charset="0"/>
            </a:endParaRPr>
          </a:p>
        </p:txBody>
      </p:sp>
      <p:sp>
        <p:nvSpPr>
          <p:cNvPr id="27" name="Рисунок 10">
            <a:extLst>
              <a:ext uri="{FF2B5EF4-FFF2-40B4-BE49-F238E27FC236}">
                <a16:creationId xmlns:a16="http://schemas.microsoft.com/office/drawing/2014/main" id="{1D8F30A0-02CF-EB41-A0D9-E7BA80164FB4}"/>
              </a:ext>
            </a:extLst>
          </p:cNvPr>
          <p:cNvSpPr>
            <a:spLocks noChangeAspect="1"/>
          </p:cNvSpPr>
          <p:nvPr/>
        </p:nvSpPr>
        <p:spPr>
          <a:xfrm>
            <a:off x="198178" y="6383870"/>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w="1168" cap="flat">
            <a:noFill/>
            <a:prstDash val="solid"/>
            <a:miter/>
          </a:ln>
        </p:spPr>
        <p:txBody>
          <a:bodyPr rtlCol="0" anchor="ctr"/>
          <a:lstStyle/>
          <a:p>
            <a:endParaRPr lang="ru-RU"/>
          </a:p>
        </p:txBody>
      </p:sp>
      <p:sp>
        <p:nvSpPr>
          <p:cNvPr id="17" name="Заголовок 1">
            <a:extLst>
              <a:ext uri="{FF2B5EF4-FFF2-40B4-BE49-F238E27FC236}">
                <a16:creationId xmlns:a16="http://schemas.microsoft.com/office/drawing/2014/main" id="{07006D78-715F-44E5-924D-24E21228CB56}"/>
              </a:ext>
            </a:extLst>
          </p:cNvPr>
          <p:cNvSpPr>
            <a:spLocks noGrp="1"/>
          </p:cNvSpPr>
          <p:nvPr>
            <p:ph type="title"/>
          </p:nvPr>
        </p:nvSpPr>
        <p:spPr>
          <a:xfrm>
            <a:off x="585788" y="474663"/>
            <a:ext cx="10566400" cy="1329595"/>
          </a:xfrm>
        </p:spPr>
        <p:txBody>
          <a:bodyPr/>
          <a:lstStyle/>
          <a:p>
            <a:r>
              <a:rPr lang="ru-RU" sz="4800" dirty="0"/>
              <a:t>Не только аналитика</a:t>
            </a:r>
            <a:r>
              <a:rPr lang="en-US" sz="4800" dirty="0"/>
              <a:t>. </a:t>
            </a:r>
            <a:r>
              <a:rPr lang="ru-RU" sz="4800" dirty="0"/>
              <a:t>Основные направления</a:t>
            </a:r>
            <a:r>
              <a:rPr lang="en-US" sz="4800" dirty="0"/>
              <a:t> </a:t>
            </a:r>
            <a:r>
              <a:rPr lang="ru-RU" sz="4800" dirty="0"/>
              <a:t>использования</a:t>
            </a:r>
          </a:p>
        </p:txBody>
      </p:sp>
    </p:spTree>
    <p:extLst>
      <p:ext uri="{BB962C8B-B14F-4D97-AF65-F5344CB8AC3E}">
        <p14:creationId xmlns:p14="http://schemas.microsoft.com/office/powerpoint/2010/main" val="3293625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16" name="Рисунок 15">
            <a:extLst>
              <a:ext uri="{FF2B5EF4-FFF2-40B4-BE49-F238E27FC236}">
                <a16:creationId xmlns:a16="http://schemas.microsoft.com/office/drawing/2014/main" id="{7523B186-C65F-B64A-BE83-C00C2B77C7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5885" y="-972454"/>
            <a:ext cx="5483077" cy="5400000"/>
          </a:xfrm>
          <a:prstGeom prst="rect">
            <a:avLst/>
          </a:prstGeom>
        </p:spPr>
      </p:pic>
      <p:sp>
        <p:nvSpPr>
          <p:cNvPr id="19" name="TextBox 18">
            <a:extLst>
              <a:ext uri="{FF2B5EF4-FFF2-40B4-BE49-F238E27FC236}">
                <a16:creationId xmlns:a16="http://schemas.microsoft.com/office/drawing/2014/main" id="{B6500A4E-9E6B-C441-9307-FAB328C1AD1A}"/>
              </a:ext>
            </a:extLst>
          </p:cNvPr>
          <p:cNvSpPr txBox="1"/>
          <p:nvPr/>
        </p:nvSpPr>
        <p:spPr>
          <a:xfrm>
            <a:off x="521069" y="3935482"/>
            <a:ext cx="8499475" cy="2086725"/>
          </a:xfrm>
          <a:prstGeom prst="rect">
            <a:avLst/>
          </a:prstGeom>
          <a:noFill/>
        </p:spPr>
        <p:txBody>
          <a:bodyPr wrap="square" lIns="0" rtlCol="0">
            <a:spAutoFit/>
          </a:bodyPr>
          <a:lstStyle/>
          <a:p>
            <a:pPr>
              <a:lnSpc>
                <a:spcPct val="90000"/>
              </a:lnSpc>
            </a:pPr>
            <a:r>
              <a:rPr lang="en-US" sz="4800" dirty="0">
                <a:solidFill>
                  <a:schemeClr val="bg1"/>
                </a:solidFill>
                <a:latin typeface="Croc" panose="020B0502020203020203" pitchFamily="34" charset="0"/>
              </a:rPr>
              <a:t>PART </a:t>
            </a:r>
            <a:r>
              <a:rPr lang="ru-RU" sz="4800" dirty="0">
                <a:solidFill>
                  <a:schemeClr val="bg1"/>
                </a:solidFill>
                <a:latin typeface="Croc" panose="020B0502020203020203" pitchFamily="34" charset="0"/>
              </a:rPr>
              <a:t>4</a:t>
            </a:r>
            <a:r>
              <a:rPr lang="en-US" sz="4800" dirty="0">
                <a:solidFill>
                  <a:schemeClr val="bg1"/>
                </a:solidFill>
                <a:latin typeface="Croc" panose="020B0502020203020203" pitchFamily="34" charset="0"/>
              </a:rPr>
              <a:t> </a:t>
            </a:r>
          </a:p>
          <a:p>
            <a:pPr>
              <a:lnSpc>
                <a:spcPct val="90000"/>
              </a:lnSpc>
            </a:pPr>
            <a:r>
              <a:rPr lang="ru-RU" sz="4800" dirty="0">
                <a:solidFill>
                  <a:schemeClr val="bg1"/>
                </a:solidFill>
                <a:latin typeface="Croc" panose="020B0502020203020203" pitchFamily="34" charset="0"/>
                <a:sym typeface="Arial"/>
              </a:rPr>
              <a:t>Практическая часть</a:t>
            </a:r>
            <a:endParaRPr lang="ru-RU" sz="4800" dirty="0">
              <a:solidFill>
                <a:schemeClr val="bg1"/>
              </a:solidFill>
              <a:latin typeface="Croc" panose="020B0502020203020203" pitchFamily="34" charset="0"/>
            </a:endParaRPr>
          </a:p>
          <a:p>
            <a:pPr>
              <a:lnSpc>
                <a:spcPct val="90000"/>
              </a:lnSpc>
            </a:pPr>
            <a:endParaRPr lang="ru-RU" sz="4800" dirty="0">
              <a:solidFill>
                <a:schemeClr val="bg1"/>
              </a:solidFill>
              <a:latin typeface="Croc" panose="020B0502020203020203" pitchFamily="34" charset="0"/>
            </a:endParaRPr>
          </a:p>
        </p:txBody>
      </p:sp>
    </p:spTree>
    <p:extLst>
      <p:ext uri="{BB962C8B-B14F-4D97-AF65-F5344CB8AC3E}">
        <p14:creationId xmlns:p14="http://schemas.microsoft.com/office/powerpoint/2010/main" val="1632479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97" name="Рисунок 96">
            <a:extLst>
              <a:ext uri="{FF2B5EF4-FFF2-40B4-BE49-F238E27FC236}">
                <a16:creationId xmlns:a16="http://schemas.microsoft.com/office/drawing/2014/main" id="{E2E89386-8EC5-754F-A272-9E6C291BB50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48893" y="854274"/>
            <a:ext cx="3943107" cy="3883363"/>
          </a:xfrm>
          <a:prstGeom prst="rect">
            <a:avLst/>
          </a:prstGeom>
        </p:spPr>
      </p:pic>
      <p:sp>
        <p:nvSpPr>
          <p:cNvPr id="82" name="Рисунок 5">
            <a:extLst>
              <a:ext uri="{FF2B5EF4-FFF2-40B4-BE49-F238E27FC236}">
                <a16:creationId xmlns:a16="http://schemas.microsoft.com/office/drawing/2014/main" id="{3AF93C8E-8E6E-C947-9A5A-86753C3EE332}"/>
              </a:ext>
            </a:extLst>
          </p:cNvPr>
          <p:cNvSpPr>
            <a:spLocks noChangeAspect="1"/>
          </p:cNvSpPr>
          <p:nvPr/>
        </p:nvSpPr>
        <p:spPr>
          <a:xfrm>
            <a:off x="4422296" y="4583870"/>
            <a:ext cx="1785247" cy="1800000"/>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a:p>
        </p:txBody>
      </p:sp>
      <p:sp>
        <p:nvSpPr>
          <p:cNvPr id="17" name="Рисунок 10">
            <a:extLst>
              <a:ext uri="{FF2B5EF4-FFF2-40B4-BE49-F238E27FC236}">
                <a16:creationId xmlns:a16="http://schemas.microsoft.com/office/drawing/2014/main" id="{614FEEFC-E988-0D40-A6DA-26250E94FC2B}"/>
              </a:ext>
            </a:extLst>
          </p:cNvPr>
          <p:cNvSpPr>
            <a:spLocks noChangeAspect="1"/>
          </p:cNvSpPr>
          <p:nvPr/>
        </p:nvSpPr>
        <p:spPr>
          <a:xfrm>
            <a:off x="198178" y="6383870"/>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chemeClr val="bg1"/>
          </a:solidFill>
          <a:ln w="1168" cap="flat">
            <a:noFill/>
            <a:prstDash val="solid"/>
            <a:miter/>
          </a:ln>
        </p:spPr>
        <p:txBody>
          <a:bodyPr rtlCol="0" anchor="ctr"/>
          <a:lstStyle/>
          <a:p>
            <a:endParaRPr lang="ru-RU"/>
          </a:p>
        </p:txBody>
      </p:sp>
      <p:sp>
        <p:nvSpPr>
          <p:cNvPr id="6" name="Заголовок 5">
            <a:extLst>
              <a:ext uri="{FF2B5EF4-FFF2-40B4-BE49-F238E27FC236}">
                <a16:creationId xmlns:a16="http://schemas.microsoft.com/office/drawing/2014/main" id="{423ACF80-8EF6-48B3-BB45-4493093AD632}"/>
              </a:ext>
            </a:extLst>
          </p:cNvPr>
          <p:cNvSpPr>
            <a:spLocks noGrp="1"/>
          </p:cNvSpPr>
          <p:nvPr>
            <p:ph type="title"/>
          </p:nvPr>
        </p:nvSpPr>
        <p:spPr>
          <a:xfrm>
            <a:off x="2183154" y="854274"/>
            <a:ext cx="10566837" cy="609398"/>
          </a:xfrm>
        </p:spPr>
        <p:txBody>
          <a:bodyPr/>
          <a:lstStyle/>
          <a:p>
            <a:r>
              <a:rPr lang="en-US" sz="4400" dirty="0">
                <a:solidFill>
                  <a:schemeClr val="bg1"/>
                </a:solidFill>
              </a:rPr>
              <a:t>CALL TO ACTION</a:t>
            </a:r>
            <a:endParaRPr lang="ru-RU" sz="4400" dirty="0">
              <a:solidFill>
                <a:schemeClr val="bg1"/>
              </a:solidFill>
            </a:endParaRPr>
          </a:p>
        </p:txBody>
      </p:sp>
      <p:sp>
        <p:nvSpPr>
          <p:cNvPr id="11" name="TextBox 10">
            <a:extLst>
              <a:ext uri="{FF2B5EF4-FFF2-40B4-BE49-F238E27FC236}">
                <a16:creationId xmlns:a16="http://schemas.microsoft.com/office/drawing/2014/main" id="{B624A68D-B814-4EF3-8011-A78D38C58463}"/>
              </a:ext>
            </a:extLst>
          </p:cNvPr>
          <p:cNvSpPr txBox="1"/>
          <p:nvPr/>
        </p:nvSpPr>
        <p:spPr>
          <a:xfrm>
            <a:off x="1143248" y="1804914"/>
            <a:ext cx="7105645" cy="4524315"/>
          </a:xfrm>
          <a:prstGeom prst="rect">
            <a:avLst/>
          </a:prstGeom>
          <a:noFill/>
        </p:spPr>
        <p:txBody>
          <a:bodyPr wrap="square" lIns="0" rtlCol="0">
            <a:spAutoFit/>
          </a:bodyPr>
          <a:lstStyle/>
          <a:p>
            <a:pPr>
              <a:lnSpc>
                <a:spcPct val="90000"/>
              </a:lnSpc>
            </a:pPr>
            <a:r>
              <a:rPr lang="ru-RU" sz="3200" dirty="0">
                <a:solidFill>
                  <a:schemeClr val="bg1"/>
                </a:solidFill>
                <a:latin typeface="Croc" panose="020B0502020203020203" pitchFamily="34" charset="0"/>
              </a:rPr>
              <a:t>Давайте посмотрим на работу с </a:t>
            </a:r>
            <a:r>
              <a:rPr lang="en-US" sz="3200" dirty="0">
                <a:solidFill>
                  <a:schemeClr val="bg1"/>
                </a:solidFill>
                <a:latin typeface="Croc" panose="020B0502020203020203" pitchFamily="34" charset="0"/>
              </a:rPr>
              <a:t>Python </a:t>
            </a:r>
            <a:r>
              <a:rPr lang="ru-RU" sz="3200" dirty="0">
                <a:solidFill>
                  <a:schemeClr val="bg1"/>
                </a:solidFill>
                <a:latin typeface="Croc" panose="020B0502020203020203" pitchFamily="34" charset="0"/>
              </a:rPr>
              <a:t>и различные инструменты</a:t>
            </a:r>
          </a:p>
          <a:p>
            <a:pPr>
              <a:lnSpc>
                <a:spcPct val="90000"/>
              </a:lnSpc>
            </a:pPr>
            <a:endParaRPr lang="ru-RU" sz="3200" dirty="0">
              <a:solidFill>
                <a:schemeClr val="bg1"/>
              </a:solidFill>
              <a:latin typeface="Croc" panose="020B0502020203020203" pitchFamily="34" charset="0"/>
            </a:endParaRP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Terminal</a:t>
            </a:r>
            <a:endParaRPr lang="ru-RU" sz="3200" dirty="0">
              <a:solidFill>
                <a:schemeClr val="bg1"/>
              </a:solidFill>
              <a:latin typeface="Croc" panose="020B0502020203020203" pitchFamily="34" charset="0"/>
            </a:endParaRP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Anaconda</a:t>
            </a:r>
            <a:endParaRPr lang="ru-RU" sz="3200" dirty="0">
              <a:solidFill>
                <a:schemeClr val="bg1"/>
              </a:solidFill>
              <a:latin typeface="Croc" panose="020B0502020203020203" pitchFamily="34" charset="0"/>
            </a:endParaRP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WSL</a:t>
            </a: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bash</a:t>
            </a: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Sublime</a:t>
            </a:r>
          </a:p>
          <a:p>
            <a:pPr marL="457200" indent="-457200">
              <a:lnSpc>
                <a:spcPct val="90000"/>
              </a:lnSpc>
              <a:buFont typeface="Arial" panose="020B0604020202020204" pitchFamily="34" charset="0"/>
              <a:buChar char="•"/>
            </a:pPr>
            <a:r>
              <a:rPr lang="en-US" sz="3200" dirty="0" err="1">
                <a:solidFill>
                  <a:schemeClr val="bg1"/>
                </a:solidFill>
                <a:latin typeface="Croc" panose="020B0502020203020203" pitchFamily="34" charset="0"/>
              </a:rPr>
              <a:t>Jupyter</a:t>
            </a:r>
            <a:endParaRPr lang="ru-RU" sz="3200" dirty="0">
              <a:solidFill>
                <a:schemeClr val="bg1"/>
              </a:solidFill>
              <a:latin typeface="Croc" panose="020B0502020203020203" pitchFamily="34" charset="0"/>
            </a:endParaRPr>
          </a:p>
          <a:p>
            <a:pPr>
              <a:lnSpc>
                <a:spcPct val="90000"/>
              </a:lnSpc>
            </a:pPr>
            <a:endParaRPr lang="ru-RU" sz="3200" dirty="0">
              <a:solidFill>
                <a:schemeClr val="bg1"/>
              </a:solidFill>
              <a:latin typeface="Croc" panose="020B0502020203020203" pitchFamily="34" charset="0"/>
            </a:endParaRPr>
          </a:p>
        </p:txBody>
      </p:sp>
    </p:spTree>
    <p:extLst>
      <p:ext uri="{BB962C8B-B14F-4D97-AF65-F5344CB8AC3E}">
        <p14:creationId xmlns:p14="http://schemas.microsoft.com/office/powerpoint/2010/main" val="3486349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Прямоугольник 1703">
            <a:extLst>
              <a:ext uri="{FF2B5EF4-FFF2-40B4-BE49-F238E27FC236}">
                <a16:creationId xmlns:a16="http://schemas.microsoft.com/office/drawing/2014/main" id="{B52D9DB2-649D-CF45-BE5A-0E9BC84B9ECA}"/>
              </a:ext>
            </a:extLst>
          </p:cNvPr>
          <p:cNvSpPr/>
          <p:nvPr/>
        </p:nvSpPr>
        <p:spPr>
          <a:xfrm>
            <a:off x="0" y="3813602"/>
            <a:ext cx="12192000" cy="3067057"/>
          </a:xfrm>
          <a:prstGeom prst="rect">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514881" y="223266"/>
            <a:ext cx="10566837" cy="498598"/>
          </a:xfrm>
        </p:spPr>
        <p:txBody>
          <a:bodyPr/>
          <a:lstStyle/>
          <a:p>
            <a:r>
              <a:rPr lang="ru-RU" b="0" dirty="0">
                <a:solidFill>
                  <a:schemeClr val="tx1">
                    <a:lumMod val="50000"/>
                  </a:schemeClr>
                </a:solidFill>
              </a:rPr>
              <a:t>Знакомство </a:t>
            </a:r>
            <a:endParaRPr lang="ru-RU" b="0" dirty="0"/>
          </a:p>
        </p:txBody>
      </p:sp>
      <p:sp>
        <p:nvSpPr>
          <p:cNvPr id="1694" name="Прямоугольник 1693">
            <a:extLst>
              <a:ext uri="{FF2B5EF4-FFF2-40B4-BE49-F238E27FC236}">
                <a16:creationId xmlns:a16="http://schemas.microsoft.com/office/drawing/2014/main" id="{E0A7BF93-1E74-1044-93D4-41E65E9A25CC}"/>
              </a:ext>
            </a:extLst>
          </p:cNvPr>
          <p:cNvSpPr/>
          <p:nvPr/>
        </p:nvSpPr>
        <p:spPr>
          <a:xfrm>
            <a:off x="1123075" y="4419444"/>
            <a:ext cx="1177566" cy="954107"/>
          </a:xfrm>
          <a:prstGeom prst="rect">
            <a:avLst/>
          </a:prstGeom>
        </p:spPr>
        <p:txBody>
          <a:bodyPr wrap="none" lIns="0">
            <a:spAutoFit/>
          </a:bodyPr>
          <a:lstStyle/>
          <a:p>
            <a:r>
              <a:rPr lang="ru-RU" sz="5600" b="1" dirty="0">
                <a:solidFill>
                  <a:schemeClr val="bg1"/>
                </a:solidFill>
                <a:latin typeface="Croc" panose="020B0502020203020203" pitchFamily="34" charset="0"/>
              </a:rPr>
              <a:t>10+</a:t>
            </a:r>
          </a:p>
        </p:txBody>
      </p:sp>
      <p:sp>
        <p:nvSpPr>
          <p:cNvPr id="1695" name="Прямоугольник 1694">
            <a:extLst>
              <a:ext uri="{FF2B5EF4-FFF2-40B4-BE49-F238E27FC236}">
                <a16:creationId xmlns:a16="http://schemas.microsoft.com/office/drawing/2014/main" id="{4DA36EBA-D503-344A-A58D-E76AEC25ED52}"/>
              </a:ext>
            </a:extLst>
          </p:cNvPr>
          <p:cNvSpPr/>
          <p:nvPr/>
        </p:nvSpPr>
        <p:spPr>
          <a:xfrm>
            <a:off x="1113075" y="5317456"/>
            <a:ext cx="1257717" cy="400110"/>
          </a:xfrm>
          <a:prstGeom prst="rect">
            <a:avLst/>
          </a:prstGeom>
        </p:spPr>
        <p:txBody>
          <a:bodyPr wrap="none" lIns="0">
            <a:spAutoFit/>
          </a:bodyPr>
          <a:lstStyle/>
          <a:p>
            <a:r>
              <a:rPr lang="ru-RU" sz="2000" b="1" dirty="0">
                <a:solidFill>
                  <a:schemeClr val="bg1"/>
                </a:solidFill>
                <a:latin typeface="Croc Light" panose="020B0402020203020203" pitchFamily="34" charset="0"/>
              </a:rPr>
              <a:t>лет опыта</a:t>
            </a:r>
            <a:endParaRPr lang="ru-RU" sz="2000" b="1" dirty="0">
              <a:solidFill>
                <a:schemeClr val="bg1"/>
              </a:solidFill>
              <a:latin typeface="Circe Light" pitchFamily="34" charset="-52"/>
            </a:endParaRPr>
          </a:p>
        </p:txBody>
      </p:sp>
      <p:sp>
        <p:nvSpPr>
          <p:cNvPr id="27" name="Рисунок 10">
            <a:extLst>
              <a:ext uri="{FF2B5EF4-FFF2-40B4-BE49-F238E27FC236}">
                <a16:creationId xmlns:a16="http://schemas.microsoft.com/office/drawing/2014/main" id="{B2A298D9-3238-694D-9A71-7F9F9B7B0CDD}"/>
              </a:ext>
            </a:extLst>
          </p:cNvPr>
          <p:cNvSpPr>
            <a:spLocks noChangeAspect="1"/>
          </p:cNvSpPr>
          <p:nvPr/>
        </p:nvSpPr>
        <p:spPr>
          <a:xfrm>
            <a:off x="198178" y="6383870"/>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chemeClr val="bg1"/>
          </a:solidFill>
          <a:ln w="1168" cap="flat">
            <a:noFill/>
            <a:prstDash val="solid"/>
            <a:miter/>
          </a:ln>
        </p:spPr>
        <p:txBody>
          <a:bodyPr rtlCol="0" anchor="ctr"/>
          <a:lstStyle/>
          <a:p>
            <a:endParaRPr lang="ru-RU"/>
          </a:p>
        </p:txBody>
      </p:sp>
      <p:sp>
        <p:nvSpPr>
          <p:cNvPr id="20" name="Прямоугольник 19">
            <a:extLst>
              <a:ext uri="{FF2B5EF4-FFF2-40B4-BE49-F238E27FC236}">
                <a16:creationId xmlns:a16="http://schemas.microsoft.com/office/drawing/2014/main" id="{6F780417-AFA6-4EDC-8450-368A4054D4B7}"/>
              </a:ext>
            </a:extLst>
          </p:cNvPr>
          <p:cNvSpPr/>
          <p:nvPr/>
        </p:nvSpPr>
        <p:spPr>
          <a:xfrm>
            <a:off x="3215363" y="472565"/>
            <a:ext cx="5761274" cy="3447098"/>
          </a:xfrm>
          <a:prstGeom prst="rect">
            <a:avLst/>
          </a:prstGeom>
        </p:spPr>
        <p:txBody>
          <a:bodyPr wrap="square" lIns="0" numCol="1" spcCol="144000">
            <a:spAutoFit/>
          </a:bodyPr>
          <a:lstStyle/>
          <a:p>
            <a:r>
              <a:rPr lang="ru-RU" sz="2000" b="1" dirty="0">
                <a:solidFill>
                  <a:srgbClr val="343336"/>
                </a:solidFill>
                <a:latin typeface="Croc" panose="020B0502020203020203" pitchFamily="34" charset="0"/>
              </a:rPr>
              <a:t>Воробьев Даниил</a:t>
            </a:r>
          </a:p>
          <a:p>
            <a:endParaRPr lang="ru-RU" b="1" dirty="0">
              <a:solidFill>
                <a:srgbClr val="343336"/>
              </a:solidFill>
              <a:latin typeface="Croc" panose="020B0502020203020203" pitchFamily="34" charset="0"/>
            </a:endParaRPr>
          </a:p>
          <a:p>
            <a:r>
              <a:rPr lang="ru-RU" dirty="0">
                <a:solidFill>
                  <a:srgbClr val="343336"/>
                </a:solidFill>
                <a:latin typeface="Croc" panose="020B0502020203020203" pitchFamily="34" charset="0"/>
              </a:rPr>
              <a:t>Ведущий аналитик, Отраслевой Эксперт, Функциональный Архитектор </a:t>
            </a:r>
          </a:p>
          <a:p>
            <a:endParaRPr lang="ru-RU" dirty="0">
              <a:solidFill>
                <a:srgbClr val="343336"/>
              </a:solidFill>
              <a:latin typeface="Croc" panose="020B0502020203020203" pitchFamily="34" charset="0"/>
            </a:endParaRPr>
          </a:p>
          <a:p>
            <a:r>
              <a:rPr lang="ru-RU" b="1" dirty="0"/>
              <a:t>Специализация </a:t>
            </a:r>
            <a:r>
              <a:rPr lang="ru-RU" dirty="0"/>
              <a:t>– бизнес анализ, системный анализ, дата анализ, функциональная архитектура, документирование, описание бизнес процессов, системы прогнозирования, ТОИР, рекомендательные системы, КХД, </a:t>
            </a:r>
            <a:r>
              <a:rPr lang="en-US" dirty="0"/>
              <a:t>HADOOP, </a:t>
            </a:r>
            <a:r>
              <a:rPr lang="ru-RU" dirty="0"/>
              <a:t>промышленные решения, системы мониторинга, АСУТП</a:t>
            </a:r>
            <a:r>
              <a:rPr lang="en-US" dirty="0"/>
              <a:t>, </a:t>
            </a:r>
            <a:r>
              <a:rPr lang="ru-RU" dirty="0"/>
              <a:t>инженерные решения.</a:t>
            </a:r>
          </a:p>
          <a:p>
            <a:endParaRPr lang="ru-RU" dirty="0">
              <a:solidFill>
                <a:srgbClr val="343336"/>
              </a:solidFill>
              <a:latin typeface="Croc" panose="020B0502020203020203" pitchFamily="34" charset="0"/>
            </a:endParaRPr>
          </a:p>
        </p:txBody>
      </p:sp>
      <p:pic>
        <p:nvPicPr>
          <p:cNvPr id="7" name="Рисунок 6">
            <a:extLst>
              <a:ext uri="{FF2B5EF4-FFF2-40B4-BE49-F238E27FC236}">
                <a16:creationId xmlns:a16="http://schemas.microsoft.com/office/drawing/2014/main" id="{76FA8F38-2EDD-425B-B9C0-55310B3ACACE}"/>
              </a:ext>
            </a:extLst>
          </p:cNvPr>
          <p:cNvPicPr>
            <a:picLocks noChangeAspect="1"/>
          </p:cNvPicPr>
          <p:nvPr/>
        </p:nvPicPr>
        <p:blipFill>
          <a:blip r:embed="rId3"/>
          <a:stretch>
            <a:fillRect/>
          </a:stretch>
        </p:blipFill>
        <p:spPr>
          <a:xfrm>
            <a:off x="374073" y="968820"/>
            <a:ext cx="2178895" cy="2715663"/>
          </a:xfrm>
          <a:prstGeom prst="rect">
            <a:avLst/>
          </a:prstGeom>
        </p:spPr>
      </p:pic>
      <p:grpSp>
        <p:nvGrpSpPr>
          <p:cNvPr id="29" name="Группа 28">
            <a:extLst>
              <a:ext uri="{FF2B5EF4-FFF2-40B4-BE49-F238E27FC236}">
                <a16:creationId xmlns:a16="http://schemas.microsoft.com/office/drawing/2014/main" id="{1798F592-98F1-45A0-920C-681D05C380E0}"/>
              </a:ext>
            </a:extLst>
          </p:cNvPr>
          <p:cNvGrpSpPr/>
          <p:nvPr/>
        </p:nvGrpSpPr>
        <p:grpSpPr>
          <a:xfrm>
            <a:off x="3285215" y="4363349"/>
            <a:ext cx="1177566" cy="1440463"/>
            <a:chOff x="6102025" y="4393024"/>
            <a:chExt cx="1177566" cy="1440463"/>
          </a:xfrm>
        </p:grpSpPr>
        <p:sp>
          <p:nvSpPr>
            <p:cNvPr id="30" name="Прямоугольник 29">
              <a:extLst>
                <a:ext uri="{FF2B5EF4-FFF2-40B4-BE49-F238E27FC236}">
                  <a16:creationId xmlns:a16="http://schemas.microsoft.com/office/drawing/2014/main" id="{1B3C77B6-B105-462B-B217-DE5842961058}"/>
                </a:ext>
              </a:extLst>
            </p:cNvPr>
            <p:cNvSpPr/>
            <p:nvPr/>
          </p:nvSpPr>
          <p:spPr>
            <a:xfrm>
              <a:off x="6102025" y="4393024"/>
              <a:ext cx="1177566" cy="954107"/>
            </a:xfrm>
            <a:prstGeom prst="rect">
              <a:avLst/>
            </a:prstGeom>
          </p:spPr>
          <p:txBody>
            <a:bodyPr wrap="none" lIns="0">
              <a:spAutoFit/>
            </a:bodyPr>
            <a:lstStyle/>
            <a:p>
              <a:r>
                <a:rPr lang="ru-RU" sz="5600" b="1" dirty="0">
                  <a:solidFill>
                    <a:schemeClr val="bg1"/>
                  </a:solidFill>
                  <a:latin typeface="Croc" panose="020B0502020203020203" pitchFamily="34" charset="0"/>
                </a:rPr>
                <a:t>15+</a:t>
              </a:r>
            </a:p>
          </p:txBody>
        </p:sp>
        <p:sp>
          <p:nvSpPr>
            <p:cNvPr id="31" name="Прямоугольник 30">
              <a:extLst>
                <a:ext uri="{FF2B5EF4-FFF2-40B4-BE49-F238E27FC236}">
                  <a16:creationId xmlns:a16="http://schemas.microsoft.com/office/drawing/2014/main" id="{6676B5BC-BE1E-4709-8DD0-0473FDEC2250}"/>
                </a:ext>
              </a:extLst>
            </p:cNvPr>
            <p:cNvSpPr/>
            <p:nvPr/>
          </p:nvSpPr>
          <p:spPr>
            <a:xfrm>
              <a:off x="6102025" y="5125601"/>
              <a:ext cx="1122551" cy="707886"/>
            </a:xfrm>
            <a:prstGeom prst="rect">
              <a:avLst/>
            </a:prstGeom>
          </p:spPr>
          <p:txBody>
            <a:bodyPr wrap="none" lIns="0">
              <a:spAutoFit/>
            </a:bodyPr>
            <a:lstStyle/>
            <a:p>
              <a:r>
                <a:rPr lang="ru-RU" sz="2000" b="1" dirty="0">
                  <a:solidFill>
                    <a:schemeClr val="bg1"/>
                  </a:solidFill>
                  <a:latin typeface="Croc Light" panose="020B0402020203020203" pitchFamily="34" charset="0"/>
                </a:rPr>
                <a:t>крупных</a:t>
              </a:r>
            </a:p>
            <a:p>
              <a:r>
                <a:rPr lang="ru-RU" sz="2000" b="1" dirty="0">
                  <a:solidFill>
                    <a:schemeClr val="bg1"/>
                  </a:solidFill>
                  <a:latin typeface="Croc Light" panose="020B0402020203020203" pitchFamily="34" charset="0"/>
                </a:rPr>
                <a:t>проектов</a:t>
              </a:r>
            </a:p>
          </p:txBody>
        </p:sp>
      </p:grpSp>
      <p:pic>
        <p:nvPicPr>
          <p:cNvPr id="12" name="Google Shape;86;p3">
            <a:extLst>
              <a:ext uri="{FF2B5EF4-FFF2-40B4-BE49-F238E27FC236}">
                <a16:creationId xmlns:a16="http://schemas.microsoft.com/office/drawing/2014/main" id="{3F8DCEA5-1087-4608-93D1-F5FA43C2CC44}"/>
              </a:ext>
            </a:extLst>
          </p:cNvPr>
          <p:cNvPicPr preferRelativeResize="0"/>
          <p:nvPr/>
        </p:nvPicPr>
        <p:blipFill rotWithShape="1">
          <a:blip r:embed="rId4">
            <a:alphaModFix/>
          </a:blip>
          <a:srcRect/>
          <a:stretch/>
        </p:blipFill>
        <p:spPr>
          <a:xfrm>
            <a:off x="9549973" y="654231"/>
            <a:ext cx="2267954" cy="3030252"/>
          </a:xfrm>
          <a:prstGeom prst="rect">
            <a:avLst/>
          </a:prstGeom>
          <a:noFill/>
          <a:ln>
            <a:noFill/>
          </a:ln>
        </p:spPr>
      </p:pic>
      <p:pic>
        <p:nvPicPr>
          <p:cNvPr id="13" name="Google Shape;85;p3" descr="облако слов">
            <a:extLst>
              <a:ext uri="{FF2B5EF4-FFF2-40B4-BE49-F238E27FC236}">
                <a16:creationId xmlns:a16="http://schemas.microsoft.com/office/drawing/2014/main" id="{77E95961-65E4-4C01-821C-87D274E625D2}"/>
              </a:ext>
            </a:extLst>
          </p:cNvPr>
          <p:cNvPicPr preferRelativeResize="0"/>
          <p:nvPr/>
        </p:nvPicPr>
        <p:blipFill rotWithShape="1">
          <a:blip r:embed="rId5">
            <a:alphaModFix/>
          </a:blip>
          <a:srcRect/>
          <a:stretch/>
        </p:blipFill>
        <p:spPr>
          <a:xfrm>
            <a:off x="8237403" y="3829976"/>
            <a:ext cx="3954597" cy="3067057"/>
          </a:xfrm>
          <a:prstGeom prst="rect">
            <a:avLst/>
          </a:prstGeom>
          <a:noFill/>
          <a:ln>
            <a:noFill/>
          </a:ln>
        </p:spPr>
      </p:pic>
      <p:grpSp>
        <p:nvGrpSpPr>
          <p:cNvPr id="28" name="Группа 27">
            <a:extLst>
              <a:ext uri="{FF2B5EF4-FFF2-40B4-BE49-F238E27FC236}">
                <a16:creationId xmlns:a16="http://schemas.microsoft.com/office/drawing/2014/main" id="{89602723-E0BD-4B3F-B72A-2816686C3DF8}"/>
              </a:ext>
            </a:extLst>
          </p:cNvPr>
          <p:cNvGrpSpPr/>
          <p:nvPr/>
        </p:nvGrpSpPr>
        <p:grpSpPr>
          <a:xfrm>
            <a:off x="5830559" y="4351004"/>
            <a:ext cx="1177566" cy="1440463"/>
            <a:chOff x="6102025" y="4393024"/>
            <a:chExt cx="1177566" cy="1440463"/>
          </a:xfrm>
        </p:grpSpPr>
        <p:sp>
          <p:nvSpPr>
            <p:cNvPr id="32" name="Прямоугольник 31">
              <a:extLst>
                <a:ext uri="{FF2B5EF4-FFF2-40B4-BE49-F238E27FC236}">
                  <a16:creationId xmlns:a16="http://schemas.microsoft.com/office/drawing/2014/main" id="{8866D262-B815-4F29-B353-B40E3FD92301}"/>
                </a:ext>
              </a:extLst>
            </p:cNvPr>
            <p:cNvSpPr/>
            <p:nvPr/>
          </p:nvSpPr>
          <p:spPr>
            <a:xfrm>
              <a:off x="6102025" y="4393024"/>
              <a:ext cx="1177566" cy="954107"/>
            </a:xfrm>
            <a:prstGeom prst="rect">
              <a:avLst/>
            </a:prstGeom>
          </p:spPr>
          <p:txBody>
            <a:bodyPr wrap="none" lIns="0">
              <a:spAutoFit/>
            </a:bodyPr>
            <a:lstStyle/>
            <a:p>
              <a:r>
                <a:rPr lang="ru-RU" sz="5600" b="1" dirty="0">
                  <a:solidFill>
                    <a:schemeClr val="bg1"/>
                  </a:solidFill>
                  <a:latin typeface="Croc" panose="020B0502020203020203" pitchFamily="34" charset="0"/>
                </a:rPr>
                <a:t>15+</a:t>
              </a:r>
            </a:p>
          </p:txBody>
        </p:sp>
        <p:sp>
          <p:nvSpPr>
            <p:cNvPr id="33" name="Прямоугольник 32">
              <a:extLst>
                <a:ext uri="{FF2B5EF4-FFF2-40B4-BE49-F238E27FC236}">
                  <a16:creationId xmlns:a16="http://schemas.microsoft.com/office/drawing/2014/main" id="{D9619D0C-62FA-46EB-8E69-1B273D212290}"/>
                </a:ext>
              </a:extLst>
            </p:cNvPr>
            <p:cNvSpPr/>
            <p:nvPr/>
          </p:nvSpPr>
          <p:spPr>
            <a:xfrm>
              <a:off x="6102025" y="5125601"/>
              <a:ext cx="770852" cy="707886"/>
            </a:xfrm>
            <a:prstGeom prst="rect">
              <a:avLst/>
            </a:prstGeom>
          </p:spPr>
          <p:txBody>
            <a:bodyPr wrap="none" lIns="0">
              <a:spAutoFit/>
            </a:bodyPr>
            <a:lstStyle/>
            <a:p>
              <a:r>
                <a:rPr lang="ru-RU" sz="2000" b="1" dirty="0">
                  <a:solidFill>
                    <a:schemeClr val="bg1"/>
                  </a:solidFill>
                  <a:latin typeface="Croc Light" panose="020B0402020203020203" pitchFamily="34" charset="0"/>
                </a:rPr>
                <a:t>ролей</a:t>
              </a:r>
            </a:p>
            <a:p>
              <a:endParaRPr lang="ru-RU" sz="2000" b="1" dirty="0">
                <a:solidFill>
                  <a:schemeClr val="bg1"/>
                </a:solidFill>
                <a:latin typeface="Croc Light" panose="020B0402020203020203" pitchFamily="34" charset="0"/>
              </a:endParaRPr>
            </a:p>
          </p:txBody>
        </p:sp>
      </p:grpSp>
    </p:spTree>
    <p:extLst>
      <p:ext uri="{BB962C8B-B14F-4D97-AF65-F5344CB8AC3E}">
        <p14:creationId xmlns:p14="http://schemas.microsoft.com/office/powerpoint/2010/main" val="666700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8"/>
          <p:cNvSpPr/>
          <p:nvPr/>
        </p:nvSpPr>
        <p:spPr>
          <a:xfrm>
            <a:off x="0" y="1217053"/>
            <a:ext cx="12192000" cy="3947375"/>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3" name="Google Shape;443;p28"/>
          <p:cNvSpPr txBox="1">
            <a:spLocks noGrp="1"/>
          </p:cNvSpPr>
          <p:nvPr>
            <p:ph type="title"/>
          </p:nvPr>
        </p:nvSpPr>
        <p:spPr>
          <a:xfrm>
            <a:off x="361649" y="508230"/>
            <a:ext cx="10566837" cy="4985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a:buNone/>
            </a:pPr>
            <a:r>
              <a:rPr lang="ru-RU"/>
              <a:t>Хорошие книги</a:t>
            </a:r>
            <a:endParaRPr/>
          </a:p>
        </p:txBody>
      </p:sp>
      <p:pic>
        <p:nvPicPr>
          <p:cNvPr id="444" name="Google Shape;444;p28" descr="cdn1.ozone.ru/multimedia/1002207318.jpg"/>
          <p:cNvPicPr preferRelativeResize="0"/>
          <p:nvPr/>
        </p:nvPicPr>
        <p:blipFill rotWithShape="1">
          <a:blip r:embed="rId3">
            <a:alphaModFix/>
          </a:blip>
          <a:srcRect/>
          <a:stretch/>
        </p:blipFill>
        <p:spPr>
          <a:xfrm>
            <a:off x="261359" y="1478930"/>
            <a:ext cx="2388637" cy="3475468"/>
          </a:xfrm>
          <a:prstGeom prst="rect">
            <a:avLst/>
          </a:prstGeom>
          <a:noFill/>
          <a:ln>
            <a:noFill/>
          </a:ln>
        </p:spPr>
      </p:pic>
      <p:sp>
        <p:nvSpPr>
          <p:cNvPr id="445" name="Google Shape;445;p28"/>
          <p:cNvSpPr/>
          <p:nvPr/>
        </p:nvSpPr>
        <p:spPr>
          <a:xfrm>
            <a:off x="283052" y="5338623"/>
            <a:ext cx="185454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000" b="1">
                <a:solidFill>
                  <a:schemeClr val="dk1"/>
                </a:solidFill>
                <a:latin typeface="Arial"/>
                <a:ea typeface="Arial"/>
                <a:cs typeface="Arial"/>
                <a:sym typeface="Arial"/>
              </a:rPr>
              <a:t>Изучаем питон</a:t>
            </a:r>
            <a:endParaRPr/>
          </a:p>
          <a:p>
            <a:pPr marL="0" marR="0" lvl="0" indent="0" algn="l" rtl="0">
              <a:spcBef>
                <a:spcPts val="0"/>
              </a:spcBef>
              <a:spcAft>
                <a:spcPts val="0"/>
              </a:spcAft>
              <a:buNone/>
            </a:pPr>
            <a:r>
              <a:rPr lang="ru-RU" sz="2000" b="1">
                <a:solidFill>
                  <a:schemeClr val="dk1"/>
                </a:solidFill>
                <a:latin typeface="Arial"/>
                <a:ea typeface="Arial"/>
                <a:cs typeface="Arial"/>
                <a:sym typeface="Arial"/>
              </a:rPr>
              <a:t>Марк Лутц</a:t>
            </a:r>
            <a:endParaRPr sz="2000" b="1">
              <a:solidFill>
                <a:schemeClr val="dk1"/>
              </a:solidFill>
              <a:latin typeface="Arial"/>
              <a:ea typeface="Arial"/>
              <a:cs typeface="Arial"/>
              <a:sym typeface="Arial"/>
            </a:endParaRPr>
          </a:p>
        </p:txBody>
      </p:sp>
      <p:pic>
        <p:nvPicPr>
          <p:cNvPr id="446" name="Google Shape;446;p28" descr="Высоконагруженные приложения. Программирование, масштабирование, поддержка  ПИТЕР 5667242 купить за 2364 ₽ в интернет-магазине Wildberries"/>
          <p:cNvPicPr preferRelativeResize="0"/>
          <p:nvPr/>
        </p:nvPicPr>
        <p:blipFill rotWithShape="1">
          <a:blip r:embed="rId4">
            <a:alphaModFix/>
          </a:blip>
          <a:srcRect/>
          <a:stretch/>
        </p:blipFill>
        <p:spPr>
          <a:xfrm>
            <a:off x="3026516" y="1478929"/>
            <a:ext cx="2960849" cy="3475469"/>
          </a:xfrm>
          <a:prstGeom prst="rect">
            <a:avLst/>
          </a:prstGeom>
          <a:noFill/>
          <a:ln>
            <a:noFill/>
          </a:ln>
        </p:spPr>
      </p:pic>
      <p:sp>
        <p:nvSpPr>
          <p:cNvPr id="447" name="Google Shape;447;p28"/>
          <p:cNvSpPr/>
          <p:nvPr/>
        </p:nvSpPr>
        <p:spPr>
          <a:xfrm>
            <a:off x="3192683" y="5338623"/>
            <a:ext cx="2542031"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000" b="1">
                <a:solidFill>
                  <a:schemeClr val="dk1"/>
                </a:solidFill>
                <a:latin typeface="Arial"/>
                <a:ea typeface="Arial"/>
                <a:cs typeface="Arial"/>
                <a:sym typeface="Arial"/>
              </a:rPr>
              <a:t>Высоконагруженные приложения</a:t>
            </a:r>
            <a:endParaRPr/>
          </a:p>
          <a:p>
            <a:pPr marL="0" marR="0" lvl="0" indent="0" algn="l" rtl="0">
              <a:spcBef>
                <a:spcPts val="0"/>
              </a:spcBef>
              <a:spcAft>
                <a:spcPts val="0"/>
              </a:spcAft>
              <a:buNone/>
            </a:pPr>
            <a:r>
              <a:rPr lang="ru-RU" sz="2000" b="1">
                <a:solidFill>
                  <a:schemeClr val="dk1"/>
                </a:solidFill>
                <a:latin typeface="Arial"/>
                <a:ea typeface="Arial"/>
                <a:cs typeface="Arial"/>
                <a:sym typeface="Arial"/>
              </a:rPr>
              <a:t>Мартин Клеппман</a:t>
            </a:r>
            <a:endParaRPr sz="2000" b="1">
              <a:solidFill>
                <a:schemeClr val="dk1"/>
              </a:solidFill>
              <a:latin typeface="Arial"/>
              <a:ea typeface="Arial"/>
              <a:cs typeface="Arial"/>
              <a:sym typeface="Arial"/>
            </a:endParaRPr>
          </a:p>
        </p:txBody>
      </p:sp>
      <p:pic>
        <p:nvPicPr>
          <p:cNvPr id="448" name="Google Shape;448;p28" descr="Отчаянные аккаунт-менеджеры. Как работать с клиентами без стресса и  проблем. Настольная книга аккаунт-менеджера, менеджера проектов и  фрилансера (Шпирт Б.) - купить книгу с доставкой в интернет-магазине  «Читай-город». ISBN: 978-5-9614-6875-5"/>
          <p:cNvPicPr preferRelativeResize="0"/>
          <p:nvPr/>
        </p:nvPicPr>
        <p:blipFill rotWithShape="1">
          <a:blip r:embed="rId5">
            <a:alphaModFix/>
          </a:blip>
          <a:srcRect/>
          <a:stretch/>
        </p:blipFill>
        <p:spPr>
          <a:xfrm>
            <a:off x="6363885" y="1478930"/>
            <a:ext cx="2419674" cy="3475468"/>
          </a:xfrm>
          <a:prstGeom prst="rect">
            <a:avLst/>
          </a:prstGeom>
          <a:noFill/>
          <a:ln>
            <a:noFill/>
          </a:ln>
        </p:spPr>
      </p:pic>
      <p:sp>
        <p:nvSpPr>
          <p:cNvPr id="449" name="Google Shape;449;p28"/>
          <p:cNvSpPr/>
          <p:nvPr/>
        </p:nvSpPr>
        <p:spPr>
          <a:xfrm>
            <a:off x="6404463" y="5338623"/>
            <a:ext cx="2480334"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000" b="1">
                <a:solidFill>
                  <a:schemeClr val="dk1"/>
                </a:solidFill>
                <a:latin typeface="Arial"/>
                <a:ea typeface="Arial"/>
                <a:cs typeface="Arial"/>
                <a:sym typeface="Arial"/>
              </a:rPr>
              <a:t>Отчаянные аккаунт-менеджеры</a:t>
            </a:r>
            <a:endParaRPr/>
          </a:p>
          <a:p>
            <a:pPr marL="0" marR="0" lvl="0" indent="0" algn="l" rtl="0">
              <a:spcBef>
                <a:spcPts val="0"/>
              </a:spcBef>
              <a:spcAft>
                <a:spcPts val="0"/>
              </a:spcAft>
              <a:buNone/>
            </a:pPr>
            <a:r>
              <a:rPr lang="ru-RU" sz="2000" b="1">
                <a:solidFill>
                  <a:schemeClr val="dk1"/>
                </a:solidFill>
                <a:latin typeface="Arial"/>
                <a:ea typeface="Arial"/>
                <a:cs typeface="Arial"/>
                <a:sym typeface="Arial"/>
              </a:rPr>
              <a:t>Борис Шпирт</a:t>
            </a:r>
            <a:endParaRPr sz="2000" b="1">
              <a:solidFill>
                <a:schemeClr val="dk1"/>
              </a:solidFill>
              <a:latin typeface="Arial"/>
              <a:ea typeface="Arial"/>
              <a:cs typeface="Arial"/>
              <a:sym typeface="Arial"/>
            </a:endParaRPr>
          </a:p>
        </p:txBody>
      </p:sp>
      <p:pic>
        <p:nvPicPr>
          <p:cNvPr id="450" name="Google Shape;450;p28" descr="Книга Data Science. Инсайдерская информация для новичков"/>
          <p:cNvPicPr preferRelativeResize="0"/>
          <p:nvPr/>
        </p:nvPicPr>
        <p:blipFill rotWithShape="1">
          <a:blip r:embed="rId6">
            <a:alphaModFix/>
          </a:blip>
          <a:srcRect/>
          <a:stretch/>
        </p:blipFill>
        <p:spPr>
          <a:xfrm>
            <a:off x="9118554" y="1478929"/>
            <a:ext cx="2762250" cy="3475469"/>
          </a:xfrm>
          <a:prstGeom prst="rect">
            <a:avLst/>
          </a:prstGeom>
          <a:noFill/>
          <a:ln>
            <a:noFill/>
          </a:ln>
        </p:spPr>
      </p:pic>
      <p:sp>
        <p:nvSpPr>
          <p:cNvPr id="451" name="Google Shape;451;p28"/>
          <p:cNvSpPr/>
          <p:nvPr/>
        </p:nvSpPr>
        <p:spPr>
          <a:xfrm>
            <a:off x="9425758" y="5338623"/>
            <a:ext cx="2848948"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000" b="1">
                <a:solidFill>
                  <a:schemeClr val="dk1"/>
                </a:solidFill>
                <a:latin typeface="Arial"/>
                <a:ea typeface="Arial"/>
                <a:cs typeface="Arial"/>
                <a:sym typeface="Arial"/>
              </a:rPr>
              <a:t>Data Science. </a:t>
            </a:r>
            <a:endParaRPr sz="2000" b="1">
              <a:solidFill>
                <a:schemeClr val="dk1"/>
              </a:solidFill>
              <a:latin typeface="Arial"/>
              <a:ea typeface="Arial"/>
              <a:cs typeface="Arial"/>
              <a:sym typeface="Arial"/>
            </a:endParaRPr>
          </a:p>
          <a:p>
            <a:pPr marL="0" marR="0" lvl="0" indent="0" algn="l" rtl="0">
              <a:spcBef>
                <a:spcPts val="0"/>
              </a:spcBef>
              <a:spcAft>
                <a:spcPts val="0"/>
              </a:spcAft>
              <a:buNone/>
            </a:pPr>
            <a:r>
              <a:rPr lang="ru-RU" sz="2000" b="1">
                <a:solidFill>
                  <a:schemeClr val="dk1"/>
                </a:solidFill>
                <a:latin typeface="Arial"/>
                <a:ea typeface="Arial"/>
                <a:cs typeface="Arial"/>
                <a:sym typeface="Arial"/>
              </a:rPr>
              <a:t>Кэти О’Нил, Рэйчел Шатт</a:t>
            </a:r>
            <a:endParaRPr sz="2000" b="1">
              <a:solidFill>
                <a:schemeClr val="dk1"/>
              </a:solidFill>
              <a:latin typeface="Arial"/>
              <a:ea typeface="Arial"/>
              <a:cs typeface="Arial"/>
              <a:sym typeface="Arial"/>
            </a:endParaRPr>
          </a:p>
          <a:p>
            <a:pPr marL="0" marR="0" lvl="0" indent="0" algn="l" rtl="0">
              <a:spcBef>
                <a:spcPts val="0"/>
              </a:spcBef>
              <a:spcAft>
                <a:spcPts val="0"/>
              </a:spcAft>
              <a:buNone/>
            </a:pPr>
            <a:br>
              <a:rPr lang="ru-RU" sz="2000" b="1">
                <a:solidFill>
                  <a:schemeClr val="dk1"/>
                </a:solidFill>
                <a:latin typeface="Arial"/>
                <a:ea typeface="Arial"/>
                <a:cs typeface="Arial"/>
                <a:sym typeface="Arial"/>
              </a:rPr>
            </a:br>
            <a:endParaRPr sz="2000" b="1">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586001" y="474130"/>
            <a:ext cx="10566837" cy="498598"/>
          </a:xfrm>
        </p:spPr>
        <p:txBody>
          <a:bodyPr/>
          <a:lstStyle/>
          <a:p>
            <a:r>
              <a:rPr lang="ru-RU" dirty="0"/>
              <a:t>МЕСТО УЧЕБНОЙ ДИСЦИПЛИНЫ</a:t>
            </a:r>
          </a:p>
        </p:txBody>
      </p:sp>
      <p:sp>
        <p:nvSpPr>
          <p:cNvPr id="21" name="Рисунок 5">
            <a:extLst>
              <a:ext uri="{FF2B5EF4-FFF2-40B4-BE49-F238E27FC236}">
                <a16:creationId xmlns:a16="http://schemas.microsoft.com/office/drawing/2014/main" id="{E54DC283-114B-5E41-A0BD-910F1B8ED390}"/>
              </a:ext>
            </a:extLst>
          </p:cNvPr>
          <p:cNvSpPr>
            <a:spLocks noChangeAspect="1"/>
          </p:cNvSpPr>
          <p:nvPr/>
        </p:nvSpPr>
        <p:spPr>
          <a:xfrm>
            <a:off x="6096000" y="4968815"/>
            <a:ext cx="1231941" cy="1242122"/>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dirty="0"/>
          </a:p>
        </p:txBody>
      </p:sp>
      <p:sp>
        <p:nvSpPr>
          <p:cNvPr id="4" name="TextBox 3">
            <a:extLst>
              <a:ext uri="{FF2B5EF4-FFF2-40B4-BE49-F238E27FC236}">
                <a16:creationId xmlns:a16="http://schemas.microsoft.com/office/drawing/2014/main" id="{DF50A054-6653-D344-8351-423B9D89C9C6}"/>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26" name="Рисунок 10">
            <a:extLst>
              <a:ext uri="{FF2B5EF4-FFF2-40B4-BE49-F238E27FC236}">
                <a16:creationId xmlns:a16="http://schemas.microsoft.com/office/drawing/2014/main" id="{B77137D3-89DA-2243-9103-FF499EDCFD41}"/>
              </a:ext>
            </a:extLst>
          </p:cNvPr>
          <p:cNvSpPr>
            <a:spLocks noChangeAspect="1"/>
          </p:cNvSpPr>
          <p:nvPr/>
        </p:nvSpPr>
        <p:spPr>
          <a:xfrm>
            <a:off x="198178" y="6383870"/>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w="1168" cap="flat">
            <a:noFill/>
            <a:prstDash val="solid"/>
            <a:miter/>
          </a:ln>
        </p:spPr>
        <p:txBody>
          <a:bodyPr rtlCol="0" anchor="ctr"/>
          <a:lstStyle/>
          <a:p>
            <a:endParaRPr lang="ru-RU"/>
          </a:p>
        </p:txBody>
      </p:sp>
      <p:sp>
        <p:nvSpPr>
          <p:cNvPr id="15" name="TextBox 14">
            <a:extLst>
              <a:ext uri="{FF2B5EF4-FFF2-40B4-BE49-F238E27FC236}">
                <a16:creationId xmlns:a16="http://schemas.microsoft.com/office/drawing/2014/main" id="{51045798-E18B-49A6-B9BB-6BE8CCE9E3A4}"/>
              </a:ext>
            </a:extLst>
          </p:cNvPr>
          <p:cNvSpPr txBox="1"/>
          <p:nvPr/>
        </p:nvSpPr>
        <p:spPr>
          <a:xfrm>
            <a:off x="521110" y="972728"/>
            <a:ext cx="8867571" cy="6001643"/>
          </a:xfrm>
          <a:prstGeom prst="rect">
            <a:avLst/>
          </a:prstGeom>
          <a:noFill/>
        </p:spPr>
        <p:txBody>
          <a:bodyPr wrap="square">
            <a:spAutoFit/>
          </a:bodyPr>
          <a:lstStyle/>
          <a:p>
            <a:pPr algn="just"/>
            <a:r>
              <a:rPr lang="ru-RU" sz="2400" dirty="0"/>
              <a:t>Дисциплина входит в базовую часть цикла дисциплин учебного плана. </a:t>
            </a:r>
          </a:p>
          <a:p>
            <a:pPr algn="just"/>
            <a:endParaRPr lang="ru-RU" sz="2400" b="1" dirty="0"/>
          </a:p>
          <a:p>
            <a:pPr algn="just"/>
            <a:r>
              <a:rPr lang="ru-RU" sz="2400" b="1" dirty="0"/>
              <a:t>На входе </a:t>
            </a:r>
            <a:r>
              <a:rPr lang="ru-RU" sz="2400" dirty="0"/>
              <a:t>от слушателя требуются знания: </a:t>
            </a:r>
            <a:endParaRPr lang="ru-RU" sz="2400" b="0" i="0" dirty="0">
              <a:solidFill>
                <a:srgbClr val="000000"/>
              </a:solidFill>
              <a:effectLst/>
              <a:latin typeface="inherit"/>
            </a:endParaRPr>
          </a:p>
          <a:p>
            <a:pPr marL="342900" indent="-342900" algn="just">
              <a:buFont typeface="Arial" panose="020B0604020202020204" pitchFamily="34" charset="0"/>
              <a:buChar char="•"/>
            </a:pPr>
            <a:r>
              <a:rPr lang="ru-RU" sz="2400" b="0" i="0" dirty="0">
                <a:solidFill>
                  <a:srgbClr val="000000"/>
                </a:solidFill>
                <a:effectLst/>
                <a:latin typeface="inherit"/>
              </a:rPr>
              <a:t>Базовая  математическая культура </a:t>
            </a:r>
            <a:endParaRPr lang="ru-RU" sz="2400" dirty="0">
              <a:solidFill>
                <a:srgbClr val="000000"/>
              </a:solidFill>
              <a:latin typeface="inherit"/>
            </a:endParaRPr>
          </a:p>
          <a:p>
            <a:pPr marL="342900" indent="-342900" algn="just">
              <a:buFont typeface="Arial" panose="020B0604020202020204" pitchFamily="34" charset="0"/>
              <a:buChar char="•"/>
            </a:pPr>
            <a:r>
              <a:rPr lang="ru-RU" sz="2400" dirty="0">
                <a:solidFill>
                  <a:srgbClr val="000000"/>
                </a:solidFill>
                <a:latin typeface="inherit"/>
              </a:rPr>
              <a:t>Уверенное владение ПК</a:t>
            </a:r>
          </a:p>
          <a:p>
            <a:pPr algn="just"/>
            <a:endParaRPr lang="ru-RU" sz="2400" b="0" i="0" dirty="0">
              <a:solidFill>
                <a:srgbClr val="000000"/>
              </a:solidFill>
              <a:effectLst/>
              <a:latin typeface="inherit"/>
            </a:endParaRPr>
          </a:p>
          <a:p>
            <a:pPr algn="just"/>
            <a:r>
              <a:rPr lang="ru-RU" sz="2400" dirty="0"/>
              <a:t>Компетенции, полученные </a:t>
            </a:r>
            <a:r>
              <a:rPr lang="ru-RU" sz="2400" b="1" dirty="0"/>
              <a:t>в результате </a:t>
            </a:r>
            <a:r>
              <a:rPr lang="ru-RU" sz="2400" dirty="0"/>
              <a:t>изучения данной дисциплины, необходимы для следующих видов деятельности:</a:t>
            </a:r>
          </a:p>
          <a:p>
            <a:pPr marL="285750" indent="-285750" algn="just">
              <a:buFont typeface="Arial" panose="020B0604020202020204" pitchFamily="34" charset="0"/>
              <a:buChar char="•"/>
            </a:pPr>
            <a:r>
              <a:rPr lang="ru-RU" sz="2400" dirty="0"/>
              <a:t>интеллектуальный анализ данных</a:t>
            </a:r>
          </a:p>
          <a:p>
            <a:pPr marL="285750" indent="-285750" algn="just">
              <a:buFont typeface="Arial" panose="020B0604020202020204" pitchFamily="34" charset="0"/>
              <a:buChar char="•"/>
            </a:pPr>
            <a:r>
              <a:rPr lang="ru-RU" sz="2400" dirty="0"/>
              <a:t>инженерия больших данных</a:t>
            </a:r>
          </a:p>
          <a:p>
            <a:pPr marL="285750" indent="-285750" algn="just">
              <a:buFont typeface="Arial" panose="020B0604020202020204" pitchFamily="34" charset="0"/>
              <a:buChar char="•"/>
            </a:pPr>
            <a:r>
              <a:rPr lang="en-US" sz="2400" dirty="0"/>
              <a:t>Backend </a:t>
            </a:r>
            <a:r>
              <a:rPr lang="ru-RU" sz="2400" dirty="0"/>
              <a:t>разработка</a:t>
            </a:r>
          </a:p>
          <a:p>
            <a:pPr marL="285750" indent="-285750" algn="just">
              <a:buFont typeface="Arial" panose="020B0604020202020204" pitchFamily="34" charset="0"/>
              <a:buChar char="•"/>
            </a:pPr>
            <a:r>
              <a:rPr lang="ru-RU" sz="2400" dirty="0"/>
              <a:t>Научно-исследовательская практика</a:t>
            </a:r>
          </a:p>
          <a:p>
            <a:pPr marL="285750" indent="-285750" algn="just">
              <a:buFont typeface="Arial" panose="020B0604020202020204" pitchFamily="34" charset="0"/>
              <a:buChar char="•"/>
            </a:pPr>
            <a:r>
              <a:rPr lang="ru-RU" sz="2400" dirty="0"/>
              <a:t>Выпускная квалификационная работа</a:t>
            </a:r>
          </a:p>
          <a:p>
            <a:pPr algn="just"/>
            <a:endParaRPr lang="ru-RU" sz="2400" b="0" i="0" dirty="0">
              <a:solidFill>
                <a:srgbClr val="000000"/>
              </a:solidFill>
              <a:effectLst/>
              <a:latin typeface="inherit"/>
            </a:endParaRPr>
          </a:p>
          <a:p>
            <a:pPr algn="just"/>
            <a:endParaRPr lang="en-US" sz="2400" b="0" i="0" dirty="0">
              <a:solidFill>
                <a:srgbClr val="000000"/>
              </a:solidFill>
              <a:effectLst/>
              <a:latin typeface="inherit"/>
            </a:endParaRPr>
          </a:p>
        </p:txBody>
      </p:sp>
      <p:pic>
        <p:nvPicPr>
          <p:cNvPr id="19" name="Рисунок 18">
            <a:extLst>
              <a:ext uri="{FF2B5EF4-FFF2-40B4-BE49-F238E27FC236}">
                <a16:creationId xmlns:a16="http://schemas.microsoft.com/office/drawing/2014/main" id="{9A8FEF0C-5A17-4EAF-BBDE-C64A90D29B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0474" y="511001"/>
            <a:ext cx="4805680" cy="5400000"/>
          </a:xfrm>
          <a:prstGeom prst="rect">
            <a:avLst/>
          </a:prstGeom>
        </p:spPr>
      </p:pic>
    </p:spTree>
    <p:extLst>
      <p:ext uri="{BB962C8B-B14F-4D97-AF65-F5344CB8AC3E}">
        <p14:creationId xmlns:p14="http://schemas.microsoft.com/office/powerpoint/2010/main" val="314708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369691" y="243267"/>
            <a:ext cx="10566837" cy="997196"/>
          </a:xfrm>
        </p:spPr>
        <p:txBody>
          <a:bodyPr/>
          <a:lstStyle/>
          <a:p>
            <a:r>
              <a:rPr lang="ru-RU" dirty="0"/>
              <a:t>ТРЕБОВАНИЯ К УРОВНЮ ОСВОЕНИЯ СОДЕРЖАНИЯ ДИСЦИПЛИНЫ </a:t>
            </a:r>
          </a:p>
        </p:txBody>
      </p:sp>
      <p:sp>
        <p:nvSpPr>
          <p:cNvPr id="21" name="Рисунок 5">
            <a:extLst>
              <a:ext uri="{FF2B5EF4-FFF2-40B4-BE49-F238E27FC236}">
                <a16:creationId xmlns:a16="http://schemas.microsoft.com/office/drawing/2014/main" id="{E54DC283-114B-5E41-A0BD-910F1B8ED390}"/>
              </a:ext>
            </a:extLst>
          </p:cNvPr>
          <p:cNvSpPr>
            <a:spLocks noChangeAspect="1"/>
          </p:cNvSpPr>
          <p:nvPr/>
        </p:nvSpPr>
        <p:spPr>
          <a:xfrm>
            <a:off x="9311149" y="5615878"/>
            <a:ext cx="1231941" cy="1242122"/>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dirty="0"/>
          </a:p>
        </p:txBody>
      </p:sp>
      <p:sp>
        <p:nvSpPr>
          <p:cNvPr id="4" name="TextBox 3">
            <a:extLst>
              <a:ext uri="{FF2B5EF4-FFF2-40B4-BE49-F238E27FC236}">
                <a16:creationId xmlns:a16="http://schemas.microsoft.com/office/drawing/2014/main" id="{DF50A054-6653-D344-8351-423B9D89C9C6}"/>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26" name="Рисунок 10">
            <a:extLst>
              <a:ext uri="{FF2B5EF4-FFF2-40B4-BE49-F238E27FC236}">
                <a16:creationId xmlns:a16="http://schemas.microsoft.com/office/drawing/2014/main" id="{B77137D3-89DA-2243-9103-FF499EDCFD41}"/>
              </a:ext>
            </a:extLst>
          </p:cNvPr>
          <p:cNvSpPr>
            <a:spLocks noChangeAspect="1"/>
          </p:cNvSpPr>
          <p:nvPr/>
        </p:nvSpPr>
        <p:spPr>
          <a:xfrm>
            <a:off x="198178" y="6383870"/>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w="1168" cap="flat">
            <a:noFill/>
            <a:prstDash val="solid"/>
            <a:miter/>
          </a:ln>
        </p:spPr>
        <p:txBody>
          <a:bodyPr rtlCol="0" anchor="ctr"/>
          <a:lstStyle/>
          <a:p>
            <a:endParaRPr lang="ru-RU"/>
          </a:p>
        </p:txBody>
      </p:sp>
      <p:sp>
        <p:nvSpPr>
          <p:cNvPr id="15" name="TextBox 14">
            <a:extLst>
              <a:ext uri="{FF2B5EF4-FFF2-40B4-BE49-F238E27FC236}">
                <a16:creationId xmlns:a16="http://schemas.microsoft.com/office/drawing/2014/main" id="{51045798-E18B-49A6-B9BB-6BE8CCE9E3A4}"/>
              </a:ext>
            </a:extLst>
          </p:cNvPr>
          <p:cNvSpPr txBox="1"/>
          <p:nvPr/>
        </p:nvSpPr>
        <p:spPr>
          <a:xfrm>
            <a:off x="369691" y="1607592"/>
            <a:ext cx="8867571" cy="4524315"/>
          </a:xfrm>
          <a:prstGeom prst="rect">
            <a:avLst/>
          </a:prstGeom>
          <a:noFill/>
        </p:spPr>
        <p:txBody>
          <a:bodyPr wrap="square">
            <a:spAutoFit/>
          </a:bodyPr>
          <a:lstStyle/>
          <a:p>
            <a:pPr algn="just"/>
            <a:r>
              <a:rPr lang="ru-RU" sz="2400" b="1" dirty="0"/>
              <a:t>Основная цель </a:t>
            </a:r>
            <a:r>
              <a:rPr lang="ru-RU" sz="2400" dirty="0"/>
              <a:t>– формирование базовых навыков программирования на </a:t>
            </a:r>
            <a:r>
              <a:rPr lang="en-US" sz="2400" dirty="0"/>
              <a:t>Python</a:t>
            </a:r>
            <a:r>
              <a:rPr lang="ru-RU" sz="2400" dirty="0"/>
              <a:t>,  понимание направления развития и возможностей использования данного языка.</a:t>
            </a:r>
          </a:p>
          <a:p>
            <a:pPr algn="just"/>
            <a:endParaRPr lang="ru-RU" sz="2400" b="0" i="0" dirty="0">
              <a:solidFill>
                <a:srgbClr val="000000"/>
              </a:solidFill>
              <a:effectLst/>
              <a:latin typeface="inherit"/>
            </a:endParaRPr>
          </a:p>
          <a:p>
            <a:pPr algn="just"/>
            <a:r>
              <a:rPr lang="ru-RU" sz="2400" dirty="0"/>
              <a:t>В результате освоения дисциплины студент должен:</a:t>
            </a:r>
          </a:p>
          <a:p>
            <a:pPr algn="just"/>
            <a:endParaRPr lang="ru-RU" sz="2400" b="0" i="0" dirty="0">
              <a:solidFill>
                <a:srgbClr val="000000"/>
              </a:solidFill>
              <a:effectLst/>
              <a:latin typeface="inherit"/>
            </a:endParaRPr>
          </a:p>
          <a:p>
            <a:r>
              <a:rPr lang="ru-RU" sz="2400" b="1" dirty="0">
                <a:solidFill>
                  <a:schemeClr val="tx1"/>
                </a:solidFill>
              </a:rPr>
              <a:t>ЗНАТЬ:</a:t>
            </a:r>
          </a:p>
          <a:p>
            <a:r>
              <a:rPr lang="ru-RU" sz="2400" dirty="0"/>
              <a:t>Синтаксис </a:t>
            </a:r>
            <a:r>
              <a:rPr lang="en-US" sz="2400" dirty="0"/>
              <a:t>Python </a:t>
            </a:r>
            <a:endParaRPr lang="ru-RU" sz="2400" b="1" dirty="0">
              <a:solidFill>
                <a:schemeClr val="tx1"/>
              </a:solidFill>
            </a:endParaRPr>
          </a:p>
          <a:p>
            <a:r>
              <a:rPr lang="ru-RU" sz="2400" b="1" dirty="0">
                <a:solidFill>
                  <a:schemeClr val="tx1"/>
                </a:solidFill>
              </a:rPr>
              <a:t>УМЕТЬ:</a:t>
            </a:r>
          </a:p>
          <a:p>
            <a:r>
              <a:rPr lang="ru-RU" sz="2400" dirty="0"/>
              <a:t>Использовать </a:t>
            </a:r>
            <a:r>
              <a:rPr lang="en-US" sz="2400" dirty="0"/>
              <a:t>Python </a:t>
            </a:r>
            <a:r>
              <a:rPr lang="ru-RU" sz="2400" dirty="0"/>
              <a:t>для решения прикладных задач</a:t>
            </a:r>
          </a:p>
          <a:p>
            <a:r>
              <a:rPr lang="ru-RU" sz="2400" b="1" dirty="0">
                <a:solidFill>
                  <a:schemeClr val="tx1"/>
                </a:solidFill>
              </a:rPr>
              <a:t>ИМЕТЬ НАВЫКИ:</a:t>
            </a:r>
          </a:p>
          <a:p>
            <a:pPr algn="just"/>
            <a:r>
              <a:rPr lang="ru-RU" sz="2400" b="0" i="0" dirty="0">
                <a:solidFill>
                  <a:srgbClr val="000000"/>
                </a:solidFill>
                <a:effectLst/>
                <a:latin typeface="inherit"/>
              </a:rPr>
              <a:t>Написания скриптов, модулей и программ для научных расчетов</a:t>
            </a:r>
            <a:endParaRPr lang="en-US" sz="2400" b="0" i="0" dirty="0">
              <a:solidFill>
                <a:srgbClr val="000000"/>
              </a:solidFill>
              <a:effectLst/>
              <a:latin typeface="inherit"/>
            </a:endParaRPr>
          </a:p>
        </p:txBody>
      </p:sp>
      <p:pic>
        <p:nvPicPr>
          <p:cNvPr id="19" name="Рисунок 18">
            <a:extLst>
              <a:ext uri="{FF2B5EF4-FFF2-40B4-BE49-F238E27FC236}">
                <a16:creationId xmlns:a16="http://schemas.microsoft.com/office/drawing/2014/main" id="{9A8FEF0C-5A17-4EAF-BBDE-C64A90D29B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47958" y="983870"/>
            <a:ext cx="4805680" cy="5400000"/>
          </a:xfrm>
          <a:prstGeom prst="rect">
            <a:avLst/>
          </a:prstGeom>
        </p:spPr>
      </p:pic>
    </p:spTree>
    <p:extLst>
      <p:ext uri="{BB962C8B-B14F-4D97-AF65-F5344CB8AC3E}">
        <p14:creationId xmlns:p14="http://schemas.microsoft.com/office/powerpoint/2010/main" val="2333158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733485" y="484415"/>
            <a:ext cx="10566837" cy="997196"/>
          </a:xfrm>
        </p:spPr>
        <p:txBody>
          <a:bodyPr/>
          <a:lstStyle/>
          <a:p>
            <a:r>
              <a:rPr lang="ru-RU" dirty="0"/>
              <a:t>ТЕМАТИЧЕСКИЙ ПЛАН ДИСЦИПЛИНЫ</a:t>
            </a:r>
            <a:br>
              <a:rPr lang="ru-RU" dirty="0"/>
            </a:br>
            <a:endParaRPr lang="ru-RU" dirty="0"/>
          </a:p>
        </p:txBody>
      </p:sp>
      <p:sp>
        <p:nvSpPr>
          <p:cNvPr id="4" name="TextBox 3">
            <a:extLst>
              <a:ext uri="{FF2B5EF4-FFF2-40B4-BE49-F238E27FC236}">
                <a16:creationId xmlns:a16="http://schemas.microsoft.com/office/drawing/2014/main" id="{DF50A054-6653-D344-8351-423B9D89C9C6}"/>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26" name="Рисунок 10">
            <a:extLst>
              <a:ext uri="{FF2B5EF4-FFF2-40B4-BE49-F238E27FC236}">
                <a16:creationId xmlns:a16="http://schemas.microsoft.com/office/drawing/2014/main" id="{B77137D3-89DA-2243-9103-FF499EDCFD41}"/>
              </a:ext>
            </a:extLst>
          </p:cNvPr>
          <p:cNvSpPr>
            <a:spLocks noChangeAspect="1"/>
          </p:cNvSpPr>
          <p:nvPr/>
        </p:nvSpPr>
        <p:spPr>
          <a:xfrm>
            <a:off x="198178" y="6383870"/>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w="1168" cap="flat">
            <a:noFill/>
            <a:prstDash val="solid"/>
            <a:miter/>
          </a:ln>
        </p:spPr>
        <p:txBody>
          <a:bodyPr rtlCol="0" anchor="ctr"/>
          <a:lstStyle/>
          <a:p>
            <a:endParaRPr lang="ru-RU"/>
          </a:p>
        </p:txBody>
      </p:sp>
      <p:graphicFrame>
        <p:nvGraphicFramePr>
          <p:cNvPr id="8" name="Таблица 7">
            <a:extLst>
              <a:ext uri="{FF2B5EF4-FFF2-40B4-BE49-F238E27FC236}">
                <a16:creationId xmlns:a16="http://schemas.microsoft.com/office/drawing/2014/main" id="{54B9510A-62F6-43DE-928E-D0306907B527}"/>
              </a:ext>
            </a:extLst>
          </p:cNvPr>
          <p:cNvGraphicFramePr>
            <a:graphicFrameLocks noGrp="1"/>
          </p:cNvGraphicFramePr>
          <p:nvPr>
            <p:extLst>
              <p:ext uri="{D42A27DB-BD31-4B8C-83A1-F6EECF244321}">
                <p14:modId xmlns:p14="http://schemas.microsoft.com/office/powerpoint/2010/main" val="2934197208"/>
              </p:ext>
            </p:extLst>
          </p:nvPr>
        </p:nvGraphicFramePr>
        <p:xfrm>
          <a:off x="1387226" y="1130708"/>
          <a:ext cx="10071289" cy="5132439"/>
        </p:xfrm>
        <a:graphic>
          <a:graphicData uri="http://schemas.openxmlformats.org/drawingml/2006/table">
            <a:tbl>
              <a:tblPr>
                <a:tableStyleId>{FABFCF23-3B69-468F-B69F-88F6DE6A72F2}</a:tableStyleId>
              </a:tblPr>
              <a:tblGrid>
                <a:gridCol w="544257">
                  <a:extLst>
                    <a:ext uri="{9D8B030D-6E8A-4147-A177-3AD203B41FA5}">
                      <a16:colId xmlns:a16="http://schemas.microsoft.com/office/drawing/2014/main" val="803094885"/>
                    </a:ext>
                  </a:extLst>
                </a:gridCol>
                <a:gridCol w="2158736">
                  <a:extLst>
                    <a:ext uri="{9D8B030D-6E8A-4147-A177-3AD203B41FA5}">
                      <a16:colId xmlns:a16="http://schemas.microsoft.com/office/drawing/2014/main" val="759357643"/>
                    </a:ext>
                  </a:extLst>
                </a:gridCol>
                <a:gridCol w="747355">
                  <a:extLst>
                    <a:ext uri="{9D8B030D-6E8A-4147-A177-3AD203B41FA5}">
                      <a16:colId xmlns:a16="http://schemas.microsoft.com/office/drawing/2014/main" val="4154947384"/>
                    </a:ext>
                  </a:extLst>
                </a:gridCol>
                <a:gridCol w="1305537">
                  <a:extLst>
                    <a:ext uri="{9D8B030D-6E8A-4147-A177-3AD203B41FA5}">
                      <a16:colId xmlns:a16="http://schemas.microsoft.com/office/drawing/2014/main" val="2300059965"/>
                    </a:ext>
                  </a:extLst>
                </a:gridCol>
                <a:gridCol w="1025780">
                  <a:extLst>
                    <a:ext uri="{9D8B030D-6E8A-4147-A177-3AD203B41FA5}">
                      <a16:colId xmlns:a16="http://schemas.microsoft.com/office/drawing/2014/main" val="3663258675"/>
                    </a:ext>
                  </a:extLst>
                </a:gridCol>
                <a:gridCol w="839274">
                  <a:extLst>
                    <a:ext uri="{9D8B030D-6E8A-4147-A177-3AD203B41FA5}">
                      <a16:colId xmlns:a16="http://schemas.microsoft.com/office/drawing/2014/main" val="1501479119"/>
                    </a:ext>
                  </a:extLst>
                </a:gridCol>
                <a:gridCol w="3450350">
                  <a:extLst>
                    <a:ext uri="{9D8B030D-6E8A-4147-A177-3AD203B41FA5}">
                      <a16:colId xmlns:a16="http://schemas.microsoft.com/office/drawing/2014/main" val="3510042984"/>
                    </a:ext>
                  </a:extLst>
                </a:gridCol>
              </a:tblGrid>
              <a:tr h="542927">
                <a:tc rowSpan="2">
                  <a:txBody>
                    <a:bodyPr/>
                    <a:lstStyle/>
                    <a:p>
                      <a:pPr algn="ctr">
                        <a:spcAft>
                          <a:spcPts val="0"/>
                        </a:spcAft>
                      </a:pPr>
                      <a:r>
                        <a:rPr lang="ru-RU" sz="1600" dirty="0">
                          <a:solidFill>
                            <a:schemeClr val="tx2"/>
                          </a:solidFill>
                          <a:effectLst/>
                          <a:latin typeface="+mn-lt"/>
                        </a:rPr>
                        <a:t>№ п/п</a:t>
                      </a:r>
                      <a:endParaRPr lang="ru-RU" sz="1600" dirty="0">
                        <a:solidFill>
                          <a:schemeClr val="tx2"/>
                        </a:solidFill>
                        <a:effectLst/>
                        <a:latin typeface="+mn-lt"/>
                        <a:ea typeface="Times New Roman" panose="02020603050405020304" pitchFamily="18" charset="0"/>
                      </a:endParaRPr>
                    </a:p>
                  </a:txBody>
                  <a:tcPr marL="68580" marR="68580" marT="0" marB="0" anchor="ctr"/>
                </a:tc>
                <a:tc rowSpan="2">
                  <a:txBody>
                    <a:bodyPr/>
                    <a:lstStyle/>
                    <a:p>
                      <a:pPr algn="ctr">
                        <a:spcAft>
                          <a:spcPts val="0"/>
                        </a:spcAft>
                      </a:pPr>
                      <a:r>
                        <a:rPr lang="ru-RU" sz="1600" dirty="0">
                          <a:solidFill>
                            <a:schemeClr val="tx2"/>
                          </a:solidFill>
                          <a:effectLst/>
                          <a:latin typeface="+mn-lt"/>
                        </a:rPr>
                        <a:t>Наименование модулей/тем </a:t>
                      </a:r>
                      <a:endParaRPr lang="ru-RU" sz="1600" dirty="0">
                        <a:solidFill>
                          <a:schemeClr val="tx2"/>
                        </a:solidFill>
                        <a:effectLst/>
                        <a:latin typeface="+mn-lt"/>
                        <a:ea typeface="Times New Roman" panose="02020603050405020304" pitchFamily="18" charset="0"/>
                      </a:endParaRPr>
                    </a:p>
                  </a:txBody>
                  <a:tcPr marL="68580" marR="68580" marT="0" marB="0" anchor="ctr"/>
                </a:tc>
                <a:tc gridSpan="4">
                  <a:txBody>
                    <a:bodyPr/>
                    <a:lstStyle/>
                    <a:p>
                      <a:pPr algn="ctr">
                        <a:spcAft>
                          <a:spcPts val="0"/>
                        </a:spcAft>
                      </a:pPr>
                      <a:r>
                        <a:rPr lang="ru-RU" sz="1400" dirty="0">
                          <a:solidFill>
                            <a:schemeClr val="tx2"/>
                          </a:solidFill>
                          <a:effectLst/>
                          <a:latin typeface="+mn-lt"/>
                        </a:rPr>
                        <a:t>Распределение времени </a:t>
                      </a:r>
                    </a:p>
                    <a:p>
                      <a:pPr algn="ctr">
                        <a:spcAft>
                          <a:spcPts val="0"/>
                        </a:spcAft>
                      </a:pPr>
                      <a:r>
                        <a:rPr lang="ru-RU" sz="1400" dirty="0">
                          <a:solidFill>
                            <a:schemeClr val="tx2"/>
                          </a:solidFill>
                          <a:effectLst/>
                          <a:latin typeface="+mn-lt"/>
                        </a:rPr>
                        <a:t>(в </a:t>
                      </a:r>
                      <a:r>
                        <a:rPr lang="ru-RU" sz="1400" dirty="0" err="1">
                          <a:solidFill>
                            <a:schemeClr val="tx2"/>
                          </a:solidFill>
                          <a:effectLst/>
                          <a:latin typeface="+mn-lt"/>
                        </a:rPr>
                        <a:t>ак.часах</a:t>
                      </a:r>
                      <a:r>
                        <a:rPr lang="ru-RU" sz="1400" dirty="0">
                          <a:solidFill>
                            <a:schemeClr val="tx2"/>
                          </a:solidFill>
                          <a:effectLst/>
                          <a:latin typeface="+mn-lt"/>
                        </a:rPr>
                        <a:t>)</a:t>
                      </a:r>
                      <a:endParaRPr lang="ru-RU" sz="1400" dirty="0">
                        <a:solidFill>
                          <a:schemeClr val="tx2"/>
                        </a:solidFill>
                        <a:effectLst/>
                        <a:latin typeface="+mn-lt"/>
                        <a:ea typeface="Times New Roman" panose="02020603050405020304" pitchFamily="18" charset="0"/>
                      </a:endParaRPr>
                    </a:p>
                  </a:txBody>
                  <a:tcPr marL="68580" marR="68580" marT="0" marB="0"/>
                </a:tc>
                <a:tc hMerge="1">
                  <a:txBody>
                    <a:bodyPr/>
                    <a:lstStyle/>
                    <a:p>
                      <a:endParaRPr lang="ru-RU"/>
                    </a:p>
                  </a:txBody>
                  <a:tcPr/>
                </a:tc>
                <a:tc hMerge="1">
                  <a:txBody>
                    <a:bodyPr/>
                    <a:lstStyle/>
                    <a:p>
                      <a:endParaRPr lang="ru-RU"/>
                    </a:p>
                  </a:txBody>
                  <a:tcPr/>
                </a:tc>
                <a:tc hMerge="1">
                  <a:txBody>
                    <a:bodyPr/>
                    <a:lstStyle/>
                    <a:p>
                      <a:endParaRPr lang="ru-RU"/>
                    </a:p>
                  </a:txBody>
                  <a:tcPr/>
                </a:tc>
                <a:tc rowSpan="2">
                  <a:txBody>
                    <a:bodyPr/>
                    <a:lstStyle/>
                    <a:p>
                      <a:pPr algn="ctr">
                        <a:spcAft>
                          <a:spcPts val="0"/>
                        </a:spcAft>
                      </a:pPr>
                      <a:r>
                        <a:rPr lang="ru-RU" sz="1600" dirty="0">
                          <a:solidFill>
                            <a:schemeClr val="tx2"/>
                          </a:solidFill>
                          <a:effectLst/>
                          <a:latin typeface="+mn-lt"/>
                        </a:rPr>
                        <a:t>Формы контроля</a:t>
                      </a:r>
                      <a:endParaRPr lang="ru-RU" sz="1600" dirty="0">
                        <a:solidFill>
                          <a:schemeClr val="tx2"/>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3587788578"/>
                  </a:ext>
                </a:extLst>
              </a:tr>
              <a:tr h="633415">
                <a:tc vMerge="1">
                  <a:txBody>
                    <a:bodyPr/>
                    <a:lstStyle/>
                    <a:p>
                      <a:endParaRPr lang="ru-RU"/>
                    </a:p>
                  </a:txBody>
                  <a:tcPr/>
                </a:tc>
                <a:tc vMerge="1">
                  <a:txBody>
                    <a:bodyPr/>
                    <a:lstStyle/>
                    <a:p>
                      <a:endParaRPr lang="ru-RU"/>
                    </a:p>
                  </a:txBody>
                  <a:tcPr/>
                </a:tc>
                <a:tc>
                  <a:txBody>
                    <a:bodyPr/>
                    <a:lstStyle/>
                    <a:p>
                      <a:pPr algn="ctr">
                        <a:spcAft>
                          <a:spcPts val="0"/>
                        </a:spcAft>
                      </a:pPr>
                      <a:r>
                        <a:rPr lang="ru-RU" sz="1400" spc="0" dirty="0">
                          <a:solidFill>
                            <a:schemeClr val="tx2"/>
                          </a:solidFill>
                          <a:effectLst/>
                          <a:latin typeface="+mn-lt"/>
                        </a:rPr>
                        <a:t>Лекции</a:t>
                      </a:r>
                      <a:endParaRPr lang="ru-RU" sz="1400" spc="0" dirty="0">
                        <a:solidFill>
                          <a:schemeClr val="tx2"/>
                        </a:solidFill>
                        <a:effectLst/>
                        <a:latin typeface="+mn-lt"/>
                        <a:ea typeface="Times New Roman" panose="02020603050405020304" pitchFamily="18" charset="0"/>
                      </a:endParaRPr>
                    </a:p>
                  </a:txBody>
                  <a:tcPr marL="0" marR="0" marT="0" marB="0" anchor="ctr"/>
                </a:tc>
                <a:tc>
                  <a:txBody>
                    <a:bodyPr/>
                    <a:lstStyle/>
                    <a:p>
                      <a:pPr algn="ctr">
                        <a:spcAft>
                          <a:spcPts val="0"/>
                        </a:spcAft>
                      </a:pPr>
                      <a:r>
                        <a:rPr lang="ru-RU" sz="1400" spc="0" dirty="0">
                          <a:solidFill>
                            <a:schemeClr val="tx2"/>
                          </a:solidFill>
                          <a:effectLst/>
                          <a:latin typeface="+mn-lt"/>
                        </a:rPr>
                        <a:t>Семинары</a:t>
                      </a:r>
                      <a:endParaRPr lang="ru-RU" sz="1400" spc="0" dirty="0">
                        <a:solidFill>
                          <a:schemeClr val="tx2"/>
                        </a:solidFill>
                        <a:effectLst/>
                        <a:latin typeface="+mn-lt"/>
                        <a:ea typeface="Times New Roman" panose="02020603050405020304" pitchFamily="18" charset="0"/>
                      </a:endParaRPr>
                    </a:p>
                  </a:txBody>
                  <a:tcPr marL="0" marR="0" marT="0" marB="0" anchor="ctr"/>
                </a:tc>
                <a:tc>
                  <a:txBody>
                    <a:bodyPr/>
                    <a:lstStyle/>
                    <a:p>
                      <a:pPr algn="ctr">
                        <a:spcAft>
                          <a:spcPts val="0"/>
                        </a:spcAft>
                      </a:pPr>
                      <a:r>
                        <a:rPr lang="ru-RU" sz="1400" spc="0" dirty="0" err="1">
                          <a:solidFill>
                            <a:schemeClr val="tx2"/>
                          </a:solidFill>
                          <a:effectLst/>
                          <a:latin typeface="+mn-lt"/>
                        </a:rPr>
                        <a:t>Самост</a:t>
                      </a:r>
                      <a:r>
                        <a:rPr lang="ru-RU" sz="1400" spc="0" dirty="0">
                          <a:solidFill>
                            <a:schemeClr val="tx2"/>
                          </a:solidFill>
                          <a:effectLst/>
                          <a:latin typeface="+mn-lt"/>
                        </a:rPr>
                        <a:t>. работа</a:t>
                      </a:r>
                      <a:endParaRPr lang="ru-RU" sz="1400" spc="0" dirty="0">
                        <a:solidFill>
                          <a:schemeClr val="tx2"/>
                        </a:solidFill>
                        <a:effectLst/>
                        <a:latin typeface="+mn-lt"/>
                        <a:ea typeface="Times New Roman" panose="02020603050405020304" pitchFamily="18" charset="0"/>
                      </a:endParaRPr>
                    </a:p>
                  </a:txBody>
                  <a:tcPr marL="0" marR="0" marT="0" marB="0" anchor="ctr"/>
                </a:tc>
                <a:tc>
                  <a:txBody>
                    <a:bodyPr/>
                    <a:lstStyle/>
                    <a:p>
                      <a:pPr algn="ctr">
                        <a:spcAft>
                          <a:spcPts val="0"/>
                        </a:spcAft>
                      </a:pPr>
                      <a:r>
                        <a:rPr lang="ru-RU" sz="1400" spc="0" dirty="0">
                          <a:solidFill>
                            <a:schemeClr val="tx2"/>
                          </a:solidFill>
                          <a:effectLst/>
                          <a:latin typeface="+mn-lt"/>
                        </a:rPr>
                        <a:t>Всего часов</a:t>
                      </a:r>
                      <a:endParaRPr lang="ru-RU" sz="1400" spc="0" dirty="0">
                        <a:solidFill>
                          <a:schemeClr val="tx2"/>
                        </a:solidFill>
                        <a:effectLst/>
                        <a:latin typeface="+mn-lt"/>
                        <a:ea typeface="Times New Roman" panose="02020603050405020304" pitchFamily="18" charset="0"/>
                      </a:endParaRPr>
                    </a:p>
                  </a:txBody>
                  <a:tcPr marL="0" marR="0" marT="0" marB="0" anchor="ctr"/>
                </a:tc>
                <a:tc vMerge="1">
                  <a:txBody>
                    <a:bodyPr/>
                    <a:lstStyle/>
                    <a:p>
                      <a:endParaRPr lang="ru-RU"/>
                    </a:p>
                  </a:txBody>
                  <a:tcPr/>
                </a:tc>
                <a:extLst>
                  <a:ext uri="{0D108BD9-81ED-4DB2-BD59-A6C34878D82A}">
                    <a16:rowId xmlns:a16="http://schemas.microsoft.com/office/drawing/2014/main" val="1134778484"/>
                  </a:ext>
                </a:extLst>
              </a:tr>
              <a:tr h="1055660">
                <a:tc>
                  <a:txBody>
                    <a:bodyPr/>
                    <a:lstStyle/>
                    <a:p>
                      <a:pPr algn="ctr" defTabSz="266700">
                        <a:spcAft>
                          <a:spcPts val="0"/>
                        </a:spcAft>
                      </a:pPr>
                      <a:r>
                        <a:rPr lang="ru-RU" sz="1600" dirty="0">
                          <a:solidFill>
                            <a:schemeClr val="tx2"/>
                          </a:solidFill>
                          <a:effectLst/>
                          <a:latin typeface="+mn-lt"/>
                        </a:rPr>
                        <a:t>1</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spcAft>
                          <a:spcPts val="0"/>
                        </a:spcAft>
                      </a:pPr>
                      <a:r>
                        <a:rPr lang="ru-RU" sz="1600" dirty="0">
                          <a:solidFill>
                            <a:schemeClr val="tx2"/>
                          </a:solidFill>
                          <a:effectLst/>
                          <a:latin typeface="+mn-lt"/>
                          <a:ea typeface="+mn-ea"/>
                        </a:rPr>
                        <a:t>Базовый Синтаксис </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marL="0" algn="ctr" defTabSz="457144" rtl="0" eaLnBrk="1" latinLnBrk="0" hangingPunct="1">
                        <a:spcAft>
                          <a:spcPts val="0"/>
                        </a:spcAft>
                      </a:pPr>
                      <a:r>
                        <a:rPr lang="ru-RU" sz="1600" kern="1200" dirty="0">
                          <a:solidFill>
                            <a:schemeClr val="tx2"/>
                          </a:solidFill>
                          <a:effectLst/>
                          <a:latin typeface="+mn-lt"/>
                          <a:ea typeface="+mn-ea"/>
                          <a:cs typeface="+mn-cs"/>
                        </a:rPr>
                        <a:t>4</a:t>
                      </a: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12</a:t>
                      </a: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54</a:t>
                      </a: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70</a:t>
                      </a:r>
                    </a:p>
                  </a:txBody>
                  <a:tcPr marL="68580" marR="68580" marT="0" marB="0" anchor="ctr"/>
                </a:tc>
                <a:tc>
                  <a:txBody>
                    <a:bodyPr/>
                    <a:lstStyle/>
                    <a:p>
                      <a:pPr algn="ctr">
                        <a:spcAft>
                          <a:spcPts val="0"/>
                        </a:spcAft>
                      </a:pPr>
                      <a:r>
                        <a:rPr lang="ru-RU" sz="1600" dirty="0">
                          <a:solidFill>
                            <a:schemeClr val="tx2"/>
                          </a:solidFill>
                          <a:effectLst/>
                          <a:latin typeface="+mn-lt"/>
                          <a:ea typeface="+mn-ea"/>
                        </a:rPr>
                        <a:t>Домашняя работа</a:t>
                      </a:r>
                      <a:r>
                        <a:rPr lang="ru-RU" sz="1600" baseline="0" dirty="0">
                          <a:solidFill>
                            <a:schemeClr val="tx2"/>
                          </a:solidFill>
                          <a:effectLst/>
                          <a:latin typeface="+mn-lt"/>
                          <a:ea typeface="+mn-ea"/>
                        </a:rPr>
                        <a:t> 1-3</a:t>
                      </a:r>
                    </a:p>
                  </a:txBody>
                  <a:tcPr marL="68580" marR="68580" marT="0" marB="0" anchor="ctr"/>
                </a:tc>
                <a:extLst>
                  <a:ext uri="{0D108BD9-81ED-4DB2-BD59-A6C34878D82A}">
                    <a16:rowId xmlns:a16="http://schemas.microsoft.com/office/drawing/2014/main" val="1371572054"/>
                  </a:ext>
                </a:extLst>
              </a:tr>
              <a:tr h="1707566">
                <a:tc>
                  <a:txBody>
                    <a:bodyPr/>
                    <a:lstStyle/>
                    <a:p>
                      <a:pPr algn="ctr">
                        <a:spcAft>
                          <a:spcPts val="0"/>
                        </a:spcAft>
                      </a:pPr>
                      <a:r>
                        <a:rPr lang="ru-RU" sz="1600" dirty="0">
                          <a:solidFill>
                            <a:schemeClr val="tx2"/>
                          </a:solidFill>
                          <a:effectLst/>
                          <a:latin typeface="+mn-lt"/>
                        </a:rPr>
                        <a:t>2</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spcAft>
                          <a:spcPts val="0"/>
                        </a:spcAft>
                      </a:pPr>
                      <a:r>
                        <a:rPr lang="ru-RU" sz="1600" dirty="0">
                          <a:solidFill>
                            <a:schemeClr val="tx2"/>
                          </a:solidFill>
                          <a:effectLst/>
                          <a:latin typeface="+mn-lt"/>
                          <a:ea typeface="Times New Roman" panose="02020603050405020304" pitchFamily="18" charset="0"/>
                        </a:rPr>
                        <a:t>Углубленное изучение языка</a:t>
                      </a:r>
                    </a:p>
                  </a:txBody>
                  <a:tcPr marL="68580" marR="68580" marT="0" marB="0" anchor="ctr"/>
                </a:tc>
                <a:tc>
                  <a:txBody>
                    <a:bodyPr/>
                    <a:lstStyle/>
                    <a:p>
                      <a:pPr algn="ctr">
                        <a:spcAft>
                          <a:spcPts val="0"/>
                        </a:spcAft>
                      </a:pPr>
                      <a:r>
                        <a:rPr lang="ru-RU" sz="1600" dirty="0">
                          <a:solidFill>
                            <a:schemeClr val="tx2"/>
                          </a:solidFill>
                          <a:effectLst/>
                          <a:latin typeface="+mn-lt"/>
                          <a:ea typeface="Times New Roman" panose="02020603050405020304" pitchFamily="18" charset="0"/>
                        </a:rPr>
                        <a:t>4</a:t>
                      </a:r>
                    </a:p>
                  </a:txBody>
                  <a:tcPr marL="68580" marR="68580" marT="0" marB="0" anchor="ctr"/>
                </a:tc>
                <a:tc>
                  <a:txBody>
                    <a:bodyPr/>
                    <a:lstStyle/>
                    <a:p>
                      <a:pPr algn="ctr">
                        <a:spcAft>
                          <a:spcPts val="0"/>
                        </a:spcAft>
                      </a:pPr>
                      <a:r>
                        <a:rPr lang="ru-RU" sz="1600" dirty="0">
                          <a:solidFill>
                            <a:schemeClr val="tx2"/>
                          </a:solidFill>
                          <a:effectLst/>
                          <a:latin typeface="+mn-lt"/>
                        </a:rPr>
                        <a:t>12</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54</a:t>
                      </a: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70</a:t>
                      </a:r>
                    </a:p>
                  </a:txBody>
                  <a:tcPr marL="68580" marR="68580" marT="0" marB="0" anchor="ctr"/>
                </a:tc>
                <a:tc>
                  <a:txBody>
                    <a:bodyPr/>
                    <a:lstStyle/>
                    <a:p>
                      <a:pPr algn="ctr">
                        <a:spcAft>
                          <a:spcPts val="0"/>
                        </a:spcAft>
                      </a:pPr>
                      <a:r>
                        <a:rPr lang="ru-RU" sz="1600" dirty="0">
                          <a:solidFill>
                            <a:schemeClr val="tx2"/>
                          </a:solidFill>
                          <a:effectLst/>
                          <a:latin typeface="+mn-lt"/>
                          <a:ea typeface="+mn-ea"/>
                        </a:rPr>
                        <a:t>Домашняя работа 4-</a:t>
                      </a:r>
                      <a:r>
                        <a:rPr lang="en-US" sz="1600" dirty="0">
                          <a:solidFill>
                            <a:schemeClr val="tx2"/>
                          </a:solidFill>
                          <a:effectLst/>
                          <a:latin typeface="+mn-lt"/>
                          <a:ea typeface="+mn-ea"/>
                        </a:rPr>
                        <a:t>6</a:t>
                      </a:r>
                      <a:endParaRPr lang="ru-RU" sz="1600" baseline="0" dirty="0">
                        <a:solidFill>
                          <a:schemeClr val="tx2"/>
                        </a:solidFill>
                        <a:effectLst/>
                        <a:latin typeface="+mn-lt"/>
                        <a:ea typeface="+mn-ea"/>
                      </a:endParaRPr>
                    </a:p>
                  </a:txBody>
                  <a:tcPr marL="68580" marR="68580" marT="0" marB="0" anchor="ctr"/>
                </a:tc>
                <a:extLst>
                  <a:ext uri="{0D108BD9-81ED-4DB2-BD59-A6C34878D82A}">
                    <a16:rowId xmlns:a16="http://schemas.microsoft.com/office/drawing/2014/main" val="3014086936"/>
                  </a:ext>
                </a:extLst>
              </a:tr>
              <a:tr h="876164">
                <a:tc>
                  <a:txBody>
                    <a:bodyPr/>
                    <a:lstStyle/>
                    <a:p>
                      <a:pPr marL="0" algn="ctr" defTabSz="457144" rtl="0" eaLnBrk="1" latinLnBrk="0" hangingPunct="1">
                        <a:spcAft>
                          <a:spcPts val="0"/>
                        </a:spcAft>
                      </a:pPr>
                      <a:r>
                        <a:rPr lang="en-US" sz="1600" kern="1200" dirty="0">
                          <a:solidFill>
                            <a:schemeClr val="tx2"/>
                          </a:solidFill>
                          <a:effectLst/>
                          <a:latin typeface="+mn-lt"/>
                          <a:ea typeface="+mn-ea"/>
                          <a:cs typeface="+mn-cs"/>
                        </a:rPr>
                        <a:t>3</a:t>
                      </a:r>
                      <a:endParaRPr lang="ru-RU" sz="1600" kern="1200" dirty="0">
                        <a:solidFill>
                          <a:schemeClr val="tx2"/>
                        </a:solidFill>
                        <a:effectLst/>
                        <a:latin typeface="+mn-lt"/>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600" kern="1200" dirty="0">
                          <a:solidFill>
                            <a:schemeClr val="tx2"/>
                          </a:solidFill>
                          <a:effectLst/>
                          <a:latin typeface="+mn-lt"/>
                          <a:ea typeface="+mn-ea"/>
                          <a:cs typeface="+mn-cs"/>
                        </a:rPr>
                        <a:t>Часы</a:t>
                      </a:r>
                      <a:r>
                        <a:rPr lang="ru-RU" sz="1600" kern="1200" baseline="0" dirty="0">
                          <a:solidFill>
                            <a:schemeClr val="tx2"/>
                          </a:solidFill>
                          <a:effectLst/>
                          <a:latin typeface="+mn-lt"/>
                          <a:ea typeface="+mn-ea"/>
                          <a:cs typeface="+mn-cs"/>
                        </a:rPr>
                        <a:t> на контроль (</a:t>
                      </a:r>
                      <a:r>
                        <a:rPr lang="ru-RU" sz="1600" dirty="0">
                          <a:solidFill>
                            <a:schemeClr val="tx2"/>
                          </a:solidFill>
                          <a:effectLst/>
                          <a:latin typeface="+mn-lt"/>
                          <a:ea typeface="Times New Roman" panose="02020603050405020304" pitchFamily="18" charset="0"/>
                        </a:rPr>
                        <a:t>Итоговый контроль</a:t>
                      </a:r>
                      <a:r>
                        <a:rPr lang="ru-RU" sz="1600" kern="1200" baseline="0" dirty="0">
                          <a:solidFill>
                            <a:schemeClr val="tx2"/>
                          </a:solidFill>
                          <a:effectLst/>
                          <a:latin typeface="+mn-lt"/>
                          <a:ea typeface="+mn-ea"/>
                          <a:cs typeface="+mn-cs"/>
                        </a:rPr>
                        <a:t>)</a:t>
                      </a:r>
                      <a:endParaRPr lang="ru-RU" sz="1600" kern="1200" dirty="0">
                        <a:solidFill>
                          <a:schemeClr val="tx2"/>
                        </a:solidFill>
                        <a:effectLst/>
                        <a:latin typeface="+mn-lt"/>
                        <a:ea typeface="+mn-ea"/>
                        <a:cs typeface="+mn-cs"/>
                      </a:endParaRPr>
                    </a:p>
                  </a:txBody>
                  <a:tcPr marL="68580" marR="68580" marT="0" marB="0"/>
                </a:tc>
                <a:tc>
                  <a:txBody>
                    <a:bodyPr/>
                    <a:lstStyle/>
                    <a:p>
                      <a:pPr algn="ctr">
                        <a:spcAft>
                          <a:spcPts val="0"/>
                        </a:spcAft>
                      </a:pP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4</a:t>
                      </a:r>
                    </a:p>
                  </a:txBody>
                  <a:tcPr marL="68580" marR="68580" marT="0" marB="0" anchor="ctr"/>
                </a:tc>
                <a:tc>
                  <a:txBody>
                    <a:bodyPr/>
                    <a:lstStyle/>
                    <a:p>
                      <a:pPr algn="ctr">
                        <a:spcAft>
                          <a:spcPts val="0"/>
                        </a:spcAft>
                      </a:pP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140</a:t>
                      </a:r>
                    </a:p>
                  </a:txBody>
                  <a:tcPr marL="68580" marR="68580" marT="0" marB="0" anchor="ctr"/>
                </a:tc>
                <a:tc>
                  <a:txBody>
                    <a:bodyPr/>
                    <a:lstStyle/>
                    <a:p>
                      <a:pPr algn="ctr">
                        <a:spcAft>
                          <a:spcPts val="0"/>
                        </a:spcAft>
                      </a:pPr>
                      <a:r>
                        <a:rPr lang="ru-RU" sz="1600" dirty="0">
                          <a:solidFill>
                            <a:schemeClr val="tx2"/>
                          </a:solidFill>
                          <a:effectLst/>
                          <a:latin typeface="+mn-lt"/>
                          <a:ea typeface="Times New Roman" panose="02020603050405020304" pitchFamily="18" charset="0"/>
                        </a:rPr>
                        <a:t>Собеседование (Защита ДЗ)</a:t>
                      </a:r>
                    </a:p>
                  </a:txBody>
                  <a:tcPr marL="68580" marR="68580" marT="0" marB="0" anchor="ctr"/>
                </a:tc>
                <a:extLst>
                  <a:ext uri="{0D108BD9-81ED-4DB2-BD59-A6C34878D82A}">
                    <a16:rowId xmlns:a16="http://schemas.microsoft.com/office/drawing/2014/main" val="926408885"/>
                  </a:ext>
                </a:extLst>
              </a:tr>
              <a:tr h="316707">
                <a:tc>
                  <a:txBody>
                    <a:bodyPr/>
                    <a:lstStyle/>
                    <a:p>
                      <a:pPr algn="ctr">
                        <a:spcAft>
                          <a:spcPts val="0"/>
                        </a:spcAft>
                      </a:pPr>
                      <a:r>
                        <a:rPr lang="ru-RU" sz="1600" dirty="0">
                          <a:solidFill>
                            <a:schemeClr val="tx2"/>
                          </a:solidFill>
                          <a:effectLst/>
                          <a:latin typeface="+mn-lt"/>
                        </a:rPr>
                        <a:t> </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lgn="r">
                        <a:spcAft>
                          <a:spcPts val="0"/>
                        </a:spcAft>
                      </a:pPr>
                      <a:r>
                        <a:rPr lang="ru-RU" sz="1600" b="1" dirty="0">
                          <a:solidFill>
                            <a:schemeClr val="tx2"/>
                          </a:solidFill>
                          <a:effectLst/>
                          <a:latin typeface="+mn-lt"/>
                        </a:rPr>
                        <a:t>ИТОГО</a:t>
                      </a:r>
                      <a:endParaRPr lang="ru-RU" sz="1600" b="1"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r>
                        <a:rPr lang="ru-RU" sz="1600" b="1" dirty="0">
                          <a:solidFill>
                            <a:schemeClr val="tx2"/>
                          </a:solidFill>
                          <a:effectLst/>
                          <a:latin typeface="+mn-lt"/>
                        </a:rPr>
                        <a:t>8</a:t>
                      </a:r>
                      <a:endParaRPr lang="ru-RU" sz="1600" b="1"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r>
                        <a:rPr lang="ru-RU" sz="1600" b="1" kern="1200" dirty="0">
                          <a:solidFill>
                            <a:schemeClr val="tx2"/>
                          </a:solidFill>
                          <a:effectLst/>
                          <a:latin typeface="+mn-lt"/>
                          <a:ea typeface="+mn-ea"/>
                          <a:cs typeface="+mn-cs"/>
                        </a:rPr>
                        <a:t>28</a:t>
                      </a:r>
                    </a:p>
                  </a:txBody>
                  <a:tcPr marL="68580" marR="68580" marT="0" marB="0" anchor="ctr"/>
                </a:tc>
                <a:tc>
                  <a:txBody>
                    <a:bodyPr/>
                    <a:lstStyle/>
                    <a:p>
                      <a:pPr algn="ctr">
                        <a:spcAft>
                          <a:spcPts val="0"/>
                        </a:spcAft>
                      </a:pPr>
                      <a:r>
                        <a:rPr lang="ru-RU" sz="1600" b="1" dirty="0">
                          <a:solidFill>
                            <a:schemeClr val="tx2"/>
                          </a:solidFill>
                          <a:effectLst/>
                          <a:latin typeface="+mn-lt"/>
                        </a:rPr>
                        <a:t>64</a:t>
                      </a:r>
                    </a:p>
                  </a:txBody>
                  <a:tcPr marL="68580" marR="68580" marT="0" marB="0" anchor="ctr"/>
                </a:tc>
                <a:tc>
                  <a:txBody>
                    <a:bodyPr/>
                    <a:lstStyle/>
                    <a:p>
                      <a:pPr algn="ctr">
                        <a:spcAft>
                          <a:spcPts val="0"/>
                        </a:spcAft>
                      </a:pPr>
                      <a:endParaRPr lang="ru-RU" sz="1600" b="1"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endParaRPr lang="ru-RU" sz="1600" b="1" dirty="0">
                        <a:solidFill>
                          <a:schemeClr val="tx2"/>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1254893884"/>
                  </a:ext>
                </a:extLst>
              </a:tr>
            </a:tbl>
          </a:graphicData>
        </a:graphic>
      </p:graphicFrame>
    </p:spTree>
    <p:extLst>
      <p:ext uri="{BB962C8B-B14F-4D97-AF65-F5344CB8AC3E}">
        <p14:creationId xmlns:p14="http://schemas.microsoft.com/office/powerpoint/2010/main" val="112141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6F890E-897E-4D5B-8E02-91A3466DB578}"/>
              </a:ext>
            </a:extLst>
          </p:cNvPr>
          <p:cNvSpPr>
            <a:spLocks noGrp="1"/>
          </p:cNvSpPr>
          <p:nvPr>
            <p:ph type="title"/>
          </p:nvPr>
        </p:nvSpPr>
        <p:spPr>
          <a:xfrm>
            <a:off x="586001" y="474130"/>
            <a:ext cx="10566837" cy="997196"/>
          </a:xfrm>
        </p:spPr>
        <p:txBody>
          <a:bodyPr/>
          <a:lstStyle/>
          <a:p>
            <a:r>
              <a:rPr lang="ru-RU" dirty="0"/>
              <a:t>ПРИНЦИП ФОРМИРОВАНИЯ ИТОГОВОЙ ОЦЕНКИ</a:t>
            </a:r>
            <a:br>
              <a:rPr lang="ru-RU" dirty="0"/>
            </a:br>
            <a:endParaRPr lang="ru-RU" dirty="0"/>
          </a:p>
        </p:txBody>
      </p:sp>
      <p:graphicFrame>
        <p:nvGraphicFramePr>
          <p:cNvPr id="3" name="Таблица 2">
            <a:extLst>
              <a:ext uri="{FF2B5EF4-FFF2-40B4-BE49-F238E27FC236}">
                <a16:creationId xmlns:a16="http://schemas.microsoft.com/office/drawing/2014/main" id="{F5B6AAD4-6607-4388-9DE3-D5B6E70D31DD}"/>
              </a:ext>
            </a:extLst>
          </p:cNvPr>
          <p:cNvGraphicFramePr>
            <a:graphicFrameLocks noGrp="1"/>
          </p:cNvGraphicFramePr>
          <p:nvPr>
            <p:extLst>
              <p:ext uri="{D42A27DB-BD31-4B8C-83A1-F6EECF244321}">
                <p14:modId xmlns:p14="http://schemas.microsoft.com/office/powerpoint/2010/main" val="47576980"/>
              </p:ext>
            </p:extLst>
          </p:nvPr>
        </p:nvGraphicFramePr>
        <p:xfrm>
          <a:off x="2477286" y="1471326"/>
          <a:ext cx="7237428" cy="1112520"/>
        </p:xfrm>
        <a:graphic>
          <a:graphicData uri="http://schemas.openxmlformats.org/drawingml/2006/table">
            <a:tbl>
              <a:tblPr firstRow="1" bandRow="1">
                <a:tableStyleId>{5A111915-BE36-4E01-A7E5-04B1672EAD32}</a:tableStyleId>
              </a:tblPr>
              <a:tblGrid>
                <a:gridCol w="3618714">
                  <a:extLst>
                    <a:ext uri="{9D8B030D-6E8A-4147-A177-3AD203B41FA5}">
                      <a16:colId xmlns:a16="http://schemas.microsoft.com/office/drawing/2014/main" val="20000"/>
                    </a:ext>
                  </a:extLst>
                </a:gridCol>
                <a:gridCol w="3618714">
                  <a:extLst>
                    <a:ext uri="{9D8B030D-6E8A-4147-A177-3AD203B41FA5}">
                      <a16:colId xmlns:a16="http://schemas.microsoft.com/office/drawing/2014/main" val="20001"/>
                    </a:ext>
                  </a:extLst>
                </a:gridCol>
              </a:tblGrid>
              <a:tr h="370840">
                <a:tc>
                  <a:txBody>
                    <a:bodyPr/>
                    <a:lstStyle/>
                    <a:p>
                      <a:pPr algn="ctr"/>
                      <a:r>
                        <a:rPr lang="ru-RU" dirty="0"/>
                        <a:t>Количество</a:t>
                      </a:r>
                      <a:r>
                        <a:rPr lang="ru-RU" baseline="0" dirty="0"/>
                        <a:t> набранных баллов</a:t>
                      </a:r>
                      <a:endParaRPr lang="ru-RU" dirty="0"/>
                    </a:p>
                  </a:txBody>
                  <a:tcPr/>
                </a:tc>
                <a:tc>
                  <a:txBody>
                    <a:bodyPr/>
                    <a:lstStyle/>
                    <a:p>
                      <a:pPr algn="ctr"/>
                      <a:r>
                        <a:rPr lang="ru-RU" dirty="0"/>
                        <a:t>Оценка</a:t>
                      </a:r>
                    </a:p>
                  </a:txBody>
                  <a:tcPr/>
                </a:tc>
                <a:extLst>
                  <a:ext uri="{0D108BD9-81ED-4DB2-BD59-A6C34878D82A}">
                    <a16:rowId xmlns:a16="http://schemas.microsoft.com/office/drawing/2014/main" val="10000"/>
                  </a:ext>
                </a:extLst>
              </a:tr>
              <a:tr h="370840">
                <a:tc>
                  <a:txBody>
                    <a:bodyPr/>
                    <a:lstStyle/>
                    <a:p>
                      <a:pPr algn="ctr"/>
                      <a:r>
                        <a:rPr lang="en-US" dirty="0">
                          <a:solidFill>
                            <a:schemeClr val="tx2"/>
                          </a:solidFill>
                        </a:rPr>
                        <a:t>61</a:t>
                      </a:r>
                      <a:r>
                        <a:rPr lang="ru-RU" dirty="0">
                          <a:solidFill>
                            <a:schemeClr val="tx2"/>
                          </a:solidFill>
                        </a:rPr>
                        <a:t>-100</a:t>
                      </a:r>
                    </a:p>
                  </a:txBody>
                  <a:tcPr/>
                </a:tc>
                <a:tc>
                  <a:txBody>
                    <a:bodyPr/>
                    <a:lstStyle/>
                    <a:p>
                      <a:pPr algn="ctr"/>
                      <a:r>
                        <a:rPr lang="ru-RU" dirty="0">
                          <a:solidFill>
                            <a:schemeClr val="tx2"/>
                          </a:solidFill>
                        </a:rPr>
                        <a:t>Зачет</a:t>
                      </a:r>
                    </a:p>
                  </a:txBody>
                  <a:tcPr/>
                </a:tc>
                <a:extLst>
                  <a:ext uri="{0D108BD9-81ED-4DB2-BD59-A6C34878D82A}">
                    <a16:rowId xmlns:a16="http://schemas.microsoft.com/office/drawing/2014/main" val="10003"/>
                  </a:ext>
                </a:extLst>
              </a:tr>
              <a:tr h="370840">
                <a:tc>
                  <a:txBody>
                    <a:bodyPr/>
                    <a:lstStyle/>
                    <a:p>
                      <a:pPr algn="ctr"/>
                      <a:r>
                        <a:rPr lang="ru-RU" dirty="0">
                          <a:solidFill>
                            <a:schemeClr val="tx2"/>
                          </a:solidFill>
                        </a:rPr>
                        <a:t>0-</a:t>
                      </a:r>
                      <a:r>
                        <a:rPr lang="en-US">
                          <a:solidFill>
                            <a:schemeClr val="tx2"/>
                          </a:solidFill>
                        </a:rPr>
                        <a:t>60</a:t>
                      </a:r>
                      <a:endParaRPr lang="ru-RU" dirty="0">
                        <a:solidFill>
                          <a:schemeClr val="tx2"/>
                        </a:solidFill>
                      </a:endParaRPr>
                    </a:p>
                  </a:txBody>
                  <a:tcPr/>
                </a:tc>
                <a:tc>
                  <a:txBody>
                    <a:bodyPr/>
                    <a:lstStyle/>
                    <a:p>
                      <a:pPr algn="ctr"/>
                      <a:r>
                        <a:rPr lang="ru-RU" dirty="0">
                          <a:solidFill>
                            <a:schemeClr val="tx2"/>
                          </a:solidFill>
                        </a:rPr>
                        <a:t>Незачет</a:t>
                      </a:r>
                    </a:p>
                  </a:txBody>
                  <a:tcPr/>
                </a:tc>
                <a:extLst>
                  <a:ext uri="{0D108BD9-81ED-4DB2-BD59-A6C34878D82A}">
                    <a16:rowId xmlns:a16="http://schemas.microsoft.com/office/drawing/2014/main" val="10004"/>
                  </a:ext>
                </a:extLst>
              </a:tr>
            </a:tbl>
          </a:graphicData>
        </a:graphic>
      </p:graphicFrame>
      <p:graphicFrame>
        <p:nvGraphicFramePr>
          <p:cNvPr id="4" name="Таблица 3">
            <a:extLst>
              <a:ext uri="{FF2B5EF4-FFF2-40B4-BE49-F238E27FC236}">
                <a16:creationId xmlns:a16="http://schemas.microsoft.com/office/drawing/2014/main" id="{B5261401-9307-4C91-B6B4-D12D0CF2495A}"/>
              </a:ext>
            </a:extLst>
          </p:cNvPr>
          <p:cNvGraphicFramePr>
            <a:graphicFrameLocks noGrp="1"/>
          </p:cNvGraphicFramePr>
          <p:nvPr>
            <p:extLst>
              <p:ext uri="{D42A27DB-BD31-4B8C-83A1-F6EECF244321}">
                <p14:modId xmlns:p14="http://schemas.microsoft.com/office/powerpoint/2010/main" val="1989415245"/>
              </p:ext>
            </p:extLst>
          </p:nvPr>
        </p:nvGraphicFramePr>
        <p:xfrm>
          <a:off x="2477286" y="2902747"/>
          <a:ext cx="7272808" cy="3235960"/>
        </p:xfrm>
        <a:graphic>
          <a:graphicData uri="http://schemas.openxmlformats.org/drawingml/2006/table">
            <a:tbl>
              <a:tblPr firstRow="1" bandRow="1">
                <a:tableStyleId>{5A111915-BE36-4E01-A7E5-04B1672EAD32}</a:tableStyleId>
              </a:tblPr>
              <a:tblGrid>
                <a:gridCol w="3600400">
                  <a:extLst>
                    <a:ext uri="{9D8B030D-6E8A-4147-A177-3AD203B41FA5}">
                      <a16:colId xmlns:a16="http://schemas.microsoft.com/office/drawing/2014/main" val="20000"/>
                    </a:ext>
                  </a:extLst>
                </a:gridCol>
                <a:gridCol w="3672408">
                  <a:extLst>
                    <a:ext uri="{9D8B030D-6E8A-4147-A177-3AD203B41FA5}">
                      <a16:colId xmlns:a16="http://schemas.microsoft.com/office/drawing/2014/main" val="20001"/>
                    </a:ext>
                  </a:extLst>
                </a:gridCol>
              </a:tblGrid>
              <a:tr h="640080">
                <a:tc>
                  <a:txBody>
                    <a:bodyPr/>
                    <a:lstStyle/>
                    <a:p>
                      <a:pPr algn="ctr"/>
                      <a:r>
                        <a:rPr lang="ru-RU" sz="1800" dirty="0"/>
                        <a:t>Критерий</a:t>
                      </a:r>
                    </a:p>
                  </a:txBody>
                  <a:tcPr/>
                </a:tc>
                <a:tc>
                  <a:txBody>
                    <a:bodyPr/>
                    <a:lstStyle/>
                    <a:p>
                      <a:pPr algn="ctr"/>
                      <a:r>
                        <a:rPr lang="ru-RU" sz="1800" dirty="0"/>
                        <a:t>Максимальное количество баллов</a:t>
                      </a:r>
                    </a:p>
                  </a:txBody>
                  <a:tcPr/>
                </a:tc>
                <a:extLst>
                  <a:ext uri="{0D108BD9-81ED-4DB2-BD59-A6C34878D82A}">
                    <a16:rowId xmlns:a16="http://schemas.microsoft.com/office/drawing/2014/main" val="10000"/>
                  </a:ext>
                </a:extLst>
              </a:tr>
              <a:tr h="370840">
                <a:tc>
                  <a:txBody>
                    <a:bodyPr/>
                    <a:lstStyle/>
                    <a:p>
                      <a:pPr algn="l"/>
                      <a:r>
                        <a:rPr lang="ru-RU" sz="1800" dirty="0">
                          <a:solidFill>
                            <a:schemeClr val="tx2"/>
                          </a:solidFill>
                        </a:rPr>
                        <a:t>1. Домашнее задание</a:t>
                      </a:r>
                      <a:r>
                        <a:rPr lang="ru-RU" sz="1800" baseline="0" dirty="0">
                          <a:solidFill>
                            <a:schemeClr val="tx2"/>
                          </a:solidFill>
                        </a:rPr>
                        <a:t> №1</a:t>
                      </a:r>
                      <a:endParaRPr lang="ru-RU" sz="1800" dirty="0">
                        <a:solidFill>
                          <a:schemeClr val="tx2"/>
                        </a:solidFill>
                      </a:endParaRPr>
                    </a:p>
                  </a:txBody>
                  <a:tcPr/>
                </a:tc>
                <a:tc>
                  <a:txBody>
                    <a:bodyPr/>
                    <a:lstStyle/>
                    <a:p>
                      <a:pPr algn="ctr"/>
                      <a:r>
                        <a:rPr lang="en-US" sz="1800" dirty="0">
                          <a:solidFill>
                            <a:schemeClr val="tx2"/>
                          </a:solidFill>
                        </a:rPr>
                        <a:t>5</a:t>
                      </a:r>
                      <a:endParaRPr lang="ru-RU" sz="1800" dirty="0">
                        <a:solidFill>
                          <a:schemeClr val="tx2"/>
                        </a:solidFill>
                      </a:endParaRPr>
                    </a:p>
                  </a:txBody>
                  <a:tcPr/>
                </a:tc>
                <a:extLst>
                  <a:ext uri="{0D108BD9-81ED-4DB2-BD59-A6C34878D82A}">
                    <a16:rowId xmlns:a16="http://schemas.microsoft.com/office/drawing/2014/main" val="10001"/>
                  </a:ext>
                </a:extLst>
              </a:tr>
              <a:tr h="370840">
                <a:tc>
                  <a:txBody>
                    <a:bodyPr/>
                    <a:lstStyle/>
                    <a:p>
                      <a:pPr algn="l"/>
                      <a:r>
                        <a:rPr lang="ru-RU" sz="1800" dirty="0">
                          <a:solidFill>
                            <a:schemeClr val="tx2"/>
                          </a:solidFill>
                        </a:rPr>
                        <a:t>2. Домашнее задание №2</a:t>
                      </a:r>
                    </a:p>
                  </a:txBody>
                  <a:tcPr/>
                </a:tc>
                <a:tc>
                  <a:txBody>
                    <a:bodyPr/>
                    <a:lstStyle/>
                    <a:p>
                      <a:pPr algn="ctr"/>
                      <a:r>
                        <a:rPr lang="en-US" sz="1800" dirty="0">
                          <a:solidFill>
                            <a:schemeClr val="tx2"/>
                          </a:solidFill>
                        </a:rPr>
                        <a:t>5</a:t>
                      </a:r>
                      <a:endParaRPr lang="ru-RU" sz="1800" dirty="0">
                        <a:solidFill>
                          <a:schemeClr val="tx2"/>
                        </a:solidFill>
                      </a:endParaRPr>
                    </a:p>
                  </a:txBody>
                  <a:tcPr anchor="ct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solidFill>
                            <a:schemeClr val="tx2"/>
                          </a:solidFill>
                        </a:rPr>
                        <a:t>3. Домашнее задание №</a:t>
                      </a:r>
                      <a:r>
                        <a:rPr lang="en-US" sz="1800" dirty="0">
                          <a:solidFill>
                            <a:schemeClr val="tx2"/>
                          </a:solidFill>
                        </a:rPr>
                        <a:t>3</a:t>
                      </a:r>
                      <a:endParaRPr lang="ru-RU" sz="1800" dirty="0">
                        <a:solidFill>
                          <a:schemeClr val="tx2"/>
                        </a:solidFill>
                      </a:endParaRPr>
                    </a:p>
                  </a:txBody>
                  <a:tcPr/>
                </a:tc>
                <a:tc>
                  <a:txBody>
                    <a:bodyPr/>
                    <a:lstStyle/>
                    <a:p>
                      <a:pPr algn="ctr"/>
                      <a:r>
                        <a:rPr lang="ru-RU" sz="1800" dirty="0">
                          <a:solidFill>
                            <a:schemeClr val="tx2"/>
                          </a:solidFill>
                        </a:rPr>
                        <a:t>5</a:t>
                      </a:r>
                    </a:p>
                  </a:txBody>
                  <a:tcPr anchor="ctr"/>
                </a:tc>
                <a:extLst>
                  <a:ext uri="{0D108BD9-81ED-4DB2-BD59-A6C34878D82A}">
                    <a16:rowId xmlns:a16="http://schemas.microsoft.com/office/drawing/2014/main" val="18621362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solidFill>
                            <a:schemeClr val="tx2"/>
                          </a:solidFill>
                        </a:rPr>
                        <a:t>4. Домашнее задание №</a:t>
                      </a:r>
                      <a:r>
                        <a:rPr lang="en-US" sz="1800" dirty="0">
                          <a:solidFill>
                            <a:schemeClr val="tx2"/>
                          </a:solidFill>
                        </a:rPr>
                        <a:t>4</a:t>
                      </a:r>
                      <a:endParaRPr lang="ru-RU" sz="1800" dirty="0">
                        <a:solidFill>
                          <a:schemeClr val="tx2"/>
                        </a:solidFill>
                      </a:endParaRPr>
                    </a:p>
                  </a:txBody>
                  <a:tcPr/>
                </a:tc>
                <a:tc>
                  <a:txBody>
                    <a:bodyPr/>
                    <a:lstStyle/>
                    <a:p>
                      <a:pPr algn="ctr"/>
                      <a:r>
                        <a:rPr lang="ru-RU" sz="1800" dirty="0">
                          <a:solidFill>
                            <a:schemeClr val="tx2"/>
                          </a:solidFill>
                        </a:rPr>
                        <a:t>10</a:t>
                      </a:r>
                    </a:p>
                  </a:txBody>
                  <a:tcPr anchor="ctr"/>
                </a:tc>
                <a:extLst>
                  <a:ext uri="{0D108BD9-81ED-4DB2-BD59-A6C34878D82A}">
                    <a16:rowId xmlns:a16="http://schemas.microsoft.com/office/drawing/2014/main" val="24392415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solidFill>
                            <a:schemeClr val="tx2"/>
                          </a:solidFill>
                        </a:rPr>
                        <a:t>5. Домашнее задание №</a:t>
                      </a:r>
                      <a:r>
                        <a:rPr lang="en-US" sz="1800" dirty="0">
                          <a:solidFill>
                            <a:schemeClr val="tx2"/>
                          </a:solidFill>
                        </a:rPr>
                        <a:t>5</a:t>
                      </a:r>
                      <a:endParaRPr lang="ru-RU" sz="1800" dirty="0">
                        <a:solidFill>
                          <a:schemeClr val="tx2"/>
                        </a:solidFill>
                      </a:endParaRPr>
                    </a:p>
                  </a:txBody>
                  <a:tcPr/>
                </a:tc>
                <a:tc>
                  <a:txBody>
                    <a:bodyPr/>
                    <a:lstStyle/>
                    <a:p>
                      <a:pPr algn="ctr"/>
                      <a:r>
                        <a:rPr lang="ru-RU" sz="1800" dirty="0">
                          <a:solidFill>
                            <a:schemeClr val="tx2"/>
                          </a:solidFill>
                        </a:rPr>
                        <a:t>15</a:t>
                      </a:r>
                    </a:p>
                  </a:txBody>
                  <a:tcPr anchor="ctr"/>
                </a:tc>
                <a:extLst>
                  <a:ext uri="{0D108BD9-81ED-4DB2-BD59-A6C34878D82A}">
                    <a16:rowId xmlns:a16="http://schemas.microsoft.com/office/drawing/2014/main" val="5009498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solidFill>
                            <a:schemeClr val="tx2"/>
                          </a:solidFill>
                        </a:rPr>
                        <a:t>6. Домашнее задание №</a:t>
                      </a:r>
                      <a:r>
                        <a:rPr lang="en-US" sz="1800" dirty="0">
                          <a:solidFill>
                            <a:schemeClr val="tx2"/>
                          </a:solidFill>
                        </a:rPr>
                        <a:t>6</a:t>
                      </a:r>
                      <a:endParaRPr lang="ru-RU" sz="1800" dirty="0">
                        <a:solidFill>
                          <a:schemeClr val="tx2"/>
                        </a:solidFill>
                      </a:endParaRPr>
                    </a:p>
                  </a:txBody>
                  <a:tcPr/>
                </a:tc>
                <a:tc>
                  <a:txBody>
                    <a:bodyPr/>
                    <a:lstStyle/>
                    <a:p>
                      <a:pPr algn="ctr"/>
                      <a:r>
                        <a:rPr lang="en-US" sz="1800" dirty="0">
                          <a:solidFill>
                            <a:schemeClr val="tx2"/>
                          </a:solidFill>
                        </a:rPr>
                        <a:t>2</a:t>
                      </a:r>
                      <a:r>
                        <a:rPr lang="ru-RU" sz="1800" dirty="0">
                          <a:solidFill>
                            <a:schemeClr val="tx2"/>
                          </a:solidFill>
                        </a:rPr>
                        <a:t>0</a:t>
                      </a:r>
                    </a:p>
                  </a:txBody>
                  <a:tcPr anchor="ctr"/>
                </a:tc>
                <a:extLst>
                  <a:ext uri="{0D108BD9-81ED-4DB2-BD59-A6C34878D82A}">
                    <a16:rowId xmlns:a16="http://schemas.microsoft.com/office/drawing/2014/main" val="10003"/>
                  </a:ext>
                </a:extLst>
              </a:tr>
              <a:tr h="370840">
                <a:tc>
                  <a:txBody>
                    <a:bodyPr/>
                    <a:lstStyle/>
                    <a:p>
                      <a:pPr algn="l"/>
                      <a:r>
                        <a:rPr lang="ru-RU" sz="1800" dirty="0">
                          <a:solidFill>
                            <a:schemeClr val="tx2"/>
                          </a:solidFill>
                        </a:rPr>
                        <a:t>7.</a:t>
                      </a:r>
                      <a:r>
                        <a:rPr lang="ru-RU" sz="1800" baseline="0" dirty="0">
                          <a:solidFill>
                            <a:schemeClr val="tx2"/>
                          </a:solidFill>
                        </a:rPr>
                        <a:t> Зачет (Собеседование)</a:t>
                      </a:r>
                      <a:endParaRPr lang="ru-RU" sz="1800" dirty="0">
                        <a:solidFill>
                          <a:schemeClr val="tx2"/>
                        </a:solidFill>
                      </a:endParaRPr>
                    </a:p>
                  </a:txBody>
                  <a:tcPr/>
                </a:tc>
                <a:tc>
                  <a:txBody>
                    <a:bodyPr/>
                    <a:lstStyle/>
                    <a:p>
                      <a:pPr algn="ctr"/>
                      <a:r>
                        <a:rPr lang="ru-RU" sz="1800" dirty="0">
                          <a:solidFill>
                            <a:schemeClr val="tx2"/>
                          </a:solidFill>
                        </a:rPr>
                        <a:t>40</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5427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733485" y="484415"/>
            <a:ext cx="10566837" cy="498598"/>
          </a:xfrm>
        </p:spPr>
        <p:txBody>
          <a:bodyPr/>
          <a:lstStyle/>
          <a:p>
            <a:r>
              <a:rPr lang="ru-RU" dirty="0"/>
              <a:t>ВЗАИМОДЕЙСТВИЕ В РАМКАХ КУРСА</a:t>
            </a:r>
          </a:p>
        </p:txBody>
      </p:sp>
      <p:sp>
        <p:nvSpPr>
          <p:cNvPr id="4" name="TextBox 3">
            <a:extLst>
              <a:ext uri="{FF2B5EF4-FFF2-40B4-BE49-F238E27FC236}">
                <a16:creationId xmlns:a16="http://schemas.microsoft.com/office/drawing/2014/main" id="{DF50A054-6653-D344-8351-423B9D89C9C6}"/>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26" name="Рисунок 10">
            <a:extLst>
              <a:ext uri="{FF2B5EF4-FFF2-40B4-BE49-F238E27FC236}">
                <a16:creationId xmlns:a16="http://schemas.microsoft.com/office/drawing/2014/main" id="{B77137D3-89DA-2243-9103-FF499EDCFD41}"/>
              </a:ext>
            </a:extLst>
          </p:cNvPr>
          <p:cNvSpPr>
            <a:spLocks noChangeAspect="1"/>
          </p:cNvSpPr>
          <p:nvPr/>
        </p:nvSpPr>
        <p:spPr>
          <a:xfrm>
            <a:off x="198178" y="6383870"/>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w="1168" cap="flat">
            <a:noFill/>
            <a:prstDash val="solid"/>
            <a:miter/>
          </a:ln>
        </p:spPr>
        <p:txBody>
          <a:bodyPr rtlCol="0" anchor="ctr"/>
          <a:lstStyle/>
          <a:p>
            <a:endParaRPr lang="ru-RU"/>
          </a:p>
        </p:txBody>
      </p:sp>
      <p:sp>
        <p:nvSpPr>
          <p:cNvPr id="7" name="TextBox 6">
            <a:extLst>
              <a:ext uri="{FF2B5EF4-FFF2-40B4-BE49-F238E27FC236}">
                <a16:creationId xmlns:a16="http://schemas.microsoft.com/office/drawing/2014/main" id="{E3F42965-E9B0-4A62-920D-F0C30E27C77F}"/>
              </a:ext>
            </a:extLst>
          </p:cNvPr>
          <p:cNvSpPr txBox="1"/>
          <p:nvPr/>
        </p:nvSpPr>
        <p:spPr>
          <a:xfrm>
            <a:off x="619912" y="1229484"/>
            <a:ext cx="9753119" cy="2646878"/>
          </a:xfrm>
          <a:prstGeom prst="rect">
            <a:avLst/>
          </a:prstGeom>
          <a:noFill/>
        </p:spPr>
        <p:txBody>
          <a:bodyPr wrap="square">
            <a:spAutoFit/>
          </a:bodyPr>
          <a:lstStyle/>
          <a:p>
            <a:r>
              <a:rPr lang="ru-RU" sz="1800" b="1" dirty="0"/>
              <a:t>Курс в </a:t>
            </a:r>
            <a:r>
              <a:rPr lang="en-US" sz="1800" b="1" dirty="0"/>
              <a:t>LMS Canvas</a:t>
            </a:r>
            <a:r>
              <a:rPr lang="ru-RU" sz="1800" b="1" dirty="0"/>
              <a:t> </a:t>
            </a:r>
            <a:r>
              <a:rPr lang="ru-RU" sz="1800" dirty="0"/>
              <a:t>(</a:t>
            </a:r>
            <a:r>
              <a:rPr lang="ru-RU" dirty="0"/>
              <a:t>ссылки на </a:t>
            </a:r>
            <a:r>
              <a:rPr lang="en-US" dirty="0"/>
              <a:t>GIT</a:t>
            </a:r>
            <a:r>
              <a:rPr lang="ru-RU" dirty="0"/>
              <a:t> с материалами</a:t>
            </a:r>
            <a:r>
              <a:rPr lang="ru-RU" sz="1800" dirty="0"/>
              <a:t>, сроки сдачи, загрузка  ссылок на </a:t>
            </a:r>
            <a:r>
              <a:rPr lang="en-US" sz="1800" dirty="0"/>
              <a:t>GIT`</a:t>
            </a:r>
            <a:r>
              <a:rPr lang="ru-RU" sz="1800" dirty="0"/>
              <a:t>ы с домашними заданиями и т.п.)</a:t>
            </a:r>
          </a:p>
          <a:p>
            <a:endParaRPr lang="ru-RU" b="1" i="0" dirty="0">
              <a:solidFill>
                <a:srgbClr val="442C41"/>
              </a:solidFill>
              <a:effectLst/>
            </a:endParaRPr>
          </a:p>
          <a:p>
            <a:r>
              <a:rPr lang="ru-RU" b="1" dirty="0">
                <a:solidFill>
                  <a:srgbClr val="442C41"/>
                </a:solidFill>
              </a:rPr>
              <a:t>Курс Дополнительный  </a:t>
            </a:r>
            <a:r>
              <a:rPr lang="en-US" b="1" dirty="0">
                <a:solidFill>
                  <a:srgbClr val="475DEC"/>
                </a:solidFill>
              </a:rPr>
              <a:t>https://stepik.org/course/3356/syllabus</a:t>
            </a:r>
            <a:endParaRPr lang="ru-RU" b="1" i="0" dirty="0">
              <a:solidFill>
                <a:srgbClr val="475DEC"/>
              </a:solidFill>
              <a:effectLst/>
            </a:endParaRPr>
          </a:p>
          <a:p>
            <a:endParaRPr lang="en-US" sz="2000" b="1" dirty="0"/>
          </a:p>
          <a:p>
            <a:r>
              <a:rPr lang="ru-RU" sz="2000" b="1" dirty="0"/>
              <a:t>Контакты:</a:t>
            </a:r>
          </a:p>
          <a:p>
            <a:endParaRPr lang="ru-RU" b="1" i="0" dirty="0">
              <a:effectLst/>
            </a:endParaRPr>
          </a:p>
          <a:p>
            <a:r>
              <a:rPr lang="ru-RU" b="1" dirty="0"/>
              <a:t>Воробьев Даниил</a:t>
            </a:r>
            <a:endParaRPr lang="en-US" sz="1800" b="1" i="0" dirty="0">
              <a:effectLst/>
            </a:endParaRPr>
          </a:p>
          <a:p>
            <a:r>
              <a:rPr lang="en-US" sz="1800" b="1" i="0" dirty="0">
                <a:effectLst/>
              </a:rPr>
              <a:t>vorobyevdaniel@gmail.com</a:t>
            </a:r>
            <a:endParaRPr lang="ru-RU" sz="1800" b="1" i="0" dirty="0">
              <a:effectLst/>
            </a:endParaRPr>
          </a:p>
        </p:txBody>
      </p:sp>
    </p:spTree>
    <p:extLst>
      <p:ext uri="{BB962C8B-B14F-4D97-AF65-F5344CB8AC3E}">
        <p14:creationId xmlns:p14="http://schemas.microsoft.com/office/powerpoint/2010/main" val="2385313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5" name="Рисунок 4" descr="Изображение выглядит как человек, сидит, внутренний, стол&#10;&#10;Автоматически созданное описание">
            <a:extLst>
              <a:ext uri="{FF2B5EF4-FFF2-40B4-BE49-F238E27FC236}">
                <a16:creationId xmlns:a16="http://schemas.microsoft.com/office/drawing/2014/main" id="{290DDA26-8B1B-B749-AFB1-B3A109069E03}"/>
              </a:ext>
            </a:extLst>
          </p:cNvPr>
          <p:cNvPicPr>
            <a:picLocks noChangeAspect="1"/>
          </p:cNvPicPr>
          <p:nvPr/>
        </p:nvPicPr>
        <p:blipFill rotWithShape="1">
          <a:blip r:embed="rId3" r:link="rId5">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9145" t="7174" r="2834" b="16304"/>
          <a:stretch>
            <a:fillRect/>
          </a:stretch>
        </p:blipFill>
        <p:spPr>
          <a:xfrm>
            <a:off x="6096000" y="0"/>
            <a:ext cx="6095999" cy="6858000"/>
          </a:xfrm>
          <a:prstGeom prst="rect">
            <a:avLst/>
          </a:prstGeom>
        </p:spPr>
      </p:pic>
      <p:pic>
        <p:nvPicPr>
          <p:cNvPr id="16" name="Рисунок 15">
            <a:extLst>
              <a:ext uri="{FF2B5EF4-FFF2-40B4-BE49-F238E27FC236}">
                <a16:creationId xmlns:a16="http://schemas.microsoft.com/office/drawing/2014/main" id="{7523B186-C65F-B64A-BE83-C00C2B77C76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24225" y="-2541908"/>
            <a:ext cx="5483077" cy="5400000"/>
          </a:xfrm>
          <a:prstGeom prst="rect">
            <a:avLst/>
          </a:prstGeom>
        </p:spPr>
      </p:pic>
      <p:sp>
        <p:nvSpPr>
          <p:cNvPr id="19" name="TextBox 18">
            <a:extLst>
              <a:ext uri="{FF2B5EF4-FFF2-40B4-BE49-F238E27FC236}">
                <a16:creationId xmlns:a16="http://schemas.microsoft.com/office/drawing/2014/main" id="{B6500A4E-9E6B-C441-9307-FAB328C1AD1A}"/>
              </a:ext>
            </a:extLst>
          </p:cNvPr>
          <p:cNvSpPr txBox="1"/>
          <p:nvPr/>
        </p:nvSpPr>
        <p:spPr>
          <a:xfrm>
            <a:off x="596019" y="4137849"/>
            <a:ext cx="8499475" cy="1421928"/>
          </a:xfrm>
          <a:prstGeom prst="rect">
            <a:avLst/>
          </a:prstGeom>
          <a:noFill/>
        </p:spPr>
        <p:txBody>
          <a:bodyPr wrap="square" lIns="0" rtlCol="0">
            <a:spAutoFit/>
          </a:bodyPr>
          <a:lstStyle/>
          <a:p>
            <a:pPr>
              <a:lnSpc>
                <a:spcPct val="90000"/>
              </a:lnSpc>
            </a:pPr>
            <a:r>
              <a:rPr lang="en-US" sz="4800" dirty="0">
                <a:solidFill>
                  <a:schemeClr val="bg1"/>
                </a:solidFill>
                <a:latin typeface="Croc" panose="020B0502020203020203" pitchFamily="34" charset="0"/>
              </a:rPr>
              <a:t>PART </a:t>
            </a:r>
            <a:r>
              <a:rPr lang="ru-RU" sz="4800" dirty="0">
                <a:solidFill>
                  <a:schemeClr val="bg1"/>
                </a:solidFill>
                <a:latin typeface="Croc" panose="020B0502020203020203" pitchFamily="34" charset="0"/>
              </a:rPr>
              <a:t>2</a:t>
            </a:r>
            <a:r>
              <a:rPr lang="en-US" sz="4800" dirty="0">
                <a:solidFill>
                  <a:schemeClr val="bg1"/>
                </a:solidFill>
                <a:latin typeface="Croc" panose="020B0502020203020203" pitchFamily="34" charset="0"/>
              </a:rPr>
              <a:t> </a:t>
            </a:r>
          </a:p>
          <a:p>
            <a:pPr>
              <a:lnSpc>
                <a:spcPct val="90000"/>
              </a:lnSpc>
            </a:pPr>
            <a:r>
              <a:rPr lang="ru-RU" sz="4800" dirty="0">
                <a:solidFill>
                  <a:schemeClr val="bg1"/>
                </a:solidFill>
                <a:latin typeface="Croc" panose="020B0502020203020203" pitchFamily="34" charset="0"/>
                <a:sym typeface="Arial"/>
              </a:rPr>
              <a:t>Аналитика Данных</a:t>
            </a:r>
            <a:endParaRPr lang="ru-RU" sz="4800" dirty="0">
              <a:solidFill>
                <a:schemeClr val="bg1"/>
              </a:solidFill>
              <a:latin typeface="Croc" panose="020B0502020203020203" pitchFamily="34" charset="0"/>
            </a:endParaRPr>
          </a:p>
        </p:txBody>
      </p:sp>
    </p:spTree>
    <p:extLst>
      <p:ext uri="{BB962C8B-B14F-4D97-AF65-F5344CB8AC3E}">
        <p14:creationId xmlns:p14="http://schemas.microsoft.com/office/powerpoint/2010/main" val="15365774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F26E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40A19"/>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4362</TotalTime>
  <Words>3445</Words>
  <Application>Microsoft Office PowerPoint</Application>
  <PresentationFormat>Широкоэкранный</PresentationFormat>
  <Paragraphs>431</Paragraphs>
  <Slides>30</Slides>
  <Notes>29</Notes>
  <HiddenSlides>0</HiddenSlides>
  <MMClips>0</MMClips>
  <ScaleCrop>false</ScaleCrop>
  <HeadingPairs>
    <vt:vector size="8" baseType="variant">
      <vt:variant>
        <vt:lpstr>Использованные шрифты</vt:lpstr>
      </vt:variant>
      <vt:variant>
        <vt:i4>15</vt:i4>
      </vt:variant>
      <vt:variant>
        <vt:lpstr>Тема</vt:lpstr>
      </vt:variant>
      <vt:variant>
        <vt:i4>1</vt:i4>
      </vt:variant>
      <vt:variant>
        <vt:lpstr>Внедренные серверы OLE</vt:lpstr>
      </vt:variant>
      <vt:variant>
        <vt:i4>1</vt:i4>
      </vt:variant>
      <vt:variant>
        <vt:lpstr>Заголовки слайдов</vt:lpstr>
      </vt:variant>
      <vt:variant>
        <vt:i4>30</vt:i4>
      </vt:variant>
    </vt:vector>
  </HeadingPairs>
  <TitlesOfParts>
    <vt:vector size="47" baseType="lpstr">
      <vt:lpstr>-apple-system</vt:lpstr>
      <vt:lpstr>Arial</vt:lpstr>
      <vt:lpstr>Calibri</vt:lpstr>
      <vt:lpstr>Circe Light</vt:lpstr>
      <vt:lpstr>Croc</vt:lpstr>
      <vt:lpstr>Croc Light</vt:lpstr>
      <vt:lpstr>Fira Sans</vt:lpstr>
      <vt:lpstr>inherit</vt:lpstr>
      <vt:lpstr>Merriweather</vt:lpstr>
      <vt:lpstr>Montserrat</vt:lpstr>
      <vt:lpstr>Roboto</vt:lpstr>
      <vt:lpstr>Times New Roman</vt:lpstr>
      <vt:lpstr>var(--header-font)</vt:lpstr>
      <vt:lpstr>var(--suisse-intl)</vt:lpstr>
      <vt:lpstr>William Text Pro</vt:lpstr>
      <vt:lpstr>Тема Office</vt:lpstr>
      <vt:lpstr>think-cell Slide</vt:lpstr>
      <vt:lpstr>Презентация PowerPoint</vt:lpstr>
      <vt:lpstr>План занятия</vt:lpstr>
      <vt:lpstr>Знакомство </vt:lpstr>
      <vt:lpstr>МЕСТО УЧЕБНОЙ ДИСЦИПЛИНЫ</vt:lpstr>
      <vt:lpstr>ТРЕБОВАНИЯ К УРОВНЮ ОСВОЕНИЯ СОДЕРЖАНИЯ ДИСЦИПЛИНЫ </vt:lpstr>
      <vt:lpstr>ТЕМАТИЧЕСКИЙ ПЛАН ДИСЦИПЛИНЫ </vt:lpstr>
      <vt:lpstr>ПРИНЦИП ФОРМИРОВАНИЯ ИТОГОВОЙ ОЦЕНКИ </vt:lpstr>
      <vt:lpstr>ВЗАИМОДЕЙСТВИЕ В РАМКАХ КУРСА</vt:lpstr>
      <vt:lpstr>Презентация PowerPoint</vt:lpstr>
      <vt:lpstr>Чем занимаются аналитики данных?</vt:lpstr>
      <vt:lpstr>Презентация PowerPoint</vt:lpstr>
      <vt:lpstr>«DA или DS вот в чем вопрос…»</vt:lpstr>
      <vt:lpstr>Задачи DA</vt:lpstr>
      <vt:lpstr>Summary Универсального солдата</vt:lpstr>
      <vt:lpstr>Что ждет работодатель или DA ближайшего будущего</vt:lpstr>
      <vt:lpstr>Презентация PowerPoint</vt:lpstr>
      <vt:lpstr>ML</vt:lpstr>
      <vt:lpstr>Презентация PowerPoint</vt:lpstr>
      <vt:lpstr>Три кита ML</vt:lpstr>
      <vt:lpstr>Самое известное заблуждение</vt:lpstr>
      <vt:lpstr>Карта ML</vt:lpstr>
      <vt:lpstr>Ансамбли</vt:lpstr>
      <vt:lpstr>Метрика точности</vt:lpstr>
      <vt:lpstr>Презентация PowerPoint</vt:lpstr>
      <vt:lpstr>Немного истории</vt:lpstr>
      <vt:lpstr>Философия питона</vt:lpstr>
      <vt:lpstr>Не только аналитика. Основные направления использования</vt:lpstr>
      <vt:lpstr>Презентация PowerPoint</vt:lpstr>
      <vt:lpstr>CALL TO ACTION</vt:lpstr>
      <vt:lpstr>Хорошие книги</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Akazhanov Timur</dc:creator>
  <cp:lastModifiedBy>Daniil</cp:lastModifiedBy>
  <cp:revision>119</cp:revision>
  <dcterms:created xsi:type="dcterms:W3CDTF">2021-02-18T09:00:21Z</dcterms:created>
  <dcterms:modified xsi:type="dcterms:W3CDTF">2021-11-17T07:54:53Z</dcterms:modified>
</cp:coreProperties>
</file>